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273" r:id="rId2"/>
    <p:sldId id="274" r:id="rId3"/>
    <p:sldId id="337" r:id="rId4"/>
    <p:sldId id="338" r:id="rId5"/>
    <p:sldId id="339" r:id="rId6"/>
    <p:sldId id="340" r:id="rId7"/>
    <p:sldId id="341" r:id="rId8"/>
    <p:sldId id="342" r:id="rId9"/>
    <p:sldId id="321" r:id="rId10"/>
    <p:sldId id="322" r:id="rId11"/>
    <p:sldId id="305" r:id="rId12"/>
    <p:sldId id="323" r:id="rId13"/>
    <p:sldId id="324" r:id="rId14"/>
    <p:sldId id="325" r:id="rId15"/>
    <p:sldId id="326" r:id="rId16"/>
    <p:sldId id="327" r:id="rId17"/>
    <p:sldId id="328" r:id="rId18"/>
    <p:sldId id="303" r:id="rId19"/>
    <p:sldId id="329" r:id="rId20"/>
    <p:sldId id="306" r:id="rId21"/>
    <p:sldId id="367" r:id="rId22"/>
    <p:sldId id="368" r:id="rId23"/>
    <p:sldId id="331" r:id="rId24"/>
    <p:sldId id="332" r:id="rId25"/>
    <p:sldId id="369" r:id="rId26"/>
    <p:sldId id="370" r:id="rId27"/>
    <p:sldId id="371" r:id="rId28"/>
    <p:sldId id="330" r:id="rId29"/>
    <p:sldId id="284" r:id="rId30"/>
    <p:sldId id="343" r:id="rId31"/>
    <p:sldId id="361" r:id="rId32"/>
    <p:sldId id="362" r:id="rId33"/>
    <p:sldId id="363" r:id="rId34"/>
    <p:sldId id="364" r:id="rId35"/>
    <p:sldId id="365" r:id="rId36"/>
    <p:sldId id="286" r:id="rId37"/>
    <p:sldId id="333" r:id="rId38"/>
    <p:sldId id="334" r:id="rId39"/>
    <p:sldId id="335" r:id="rId40"/>
    <p:sldId id="336" r:id="rId41"/>
    <p:sldId id="271" r:id="rId42"/>
    <p:sldId id="366" r:id="rId43"/>
    <p:sldId id="290" r:id="rId4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75C857C1-0F96-439D-B1AC-EF0C20D67278}">
          <p14:sldIdLst>
            <p14:sldId id="273"/>
            <p14:sldId id="274"/>
            <p14:sldId id="337"/>
            <p14:sldId id="338"/>
          </p14:sldIdLst>
        </p14:section>
        <p14:section name="Раздел без заголовка" id="{78ABA842-2789-443B-9821-56DEFA2976F6}">
          <p14:sldIdLst>
            <p14:sldId id="339"/>
            <p14:sldId id="340"/>
            <p14:sldId id="341"/>
            <p14:sldId id="342"/>
            <p14:sldId id="321"/>
            <p14:sldId id="322"/>
            <p14:sldId id="305"/>
            <p14:sldId id="323"/>
            <p14:sldId id="324"/>
            <p14:sldId id="325"/>
            <p14:sldId id="326"/>
            <p14:sldId id="327"/>
            <p14:sldId id="328"/>
            <p14:sldId id="303"/>
            <p14:sldId id="329"/>
            <p14:sldId id="306"/>
            <p14:sldId id="367"/>
            <p14:sldId id="368"/>
            <p14:sldId id="331"/>
            <p14:sldId id="332"/>
            <p14:sldId id="369"/>
            <p14:sldId id="370"/>
            <p14:sldId id="371"/>
            <p14:sldId id="330"/>
            <p14:sldId id="284"/>
            <p14:sldId id="343"/>
            <p14:sldId id="361"/>
            <p14:sldId id="362"/>
            <p14:sldId id="363"/>
            <p14:sldId id="364"/>
            <p14:sldId id="365"/>
            <p14:sldId id="286"/>
            <p14:sldId id="333"/>
            <p14:sldId id="334"/>
            <p14:sldId id="335"/>
            <p14:sldId id="336"/>
            <p14:sldId id="271"/>
            <p14:sldId id="366"/>
            <p14:sldId id="29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35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4154BB-9C17-4275-8704-50BB9FFED09F}" type="datetimeFigureOut">
              <a:rPr lang="ru-RU" smtClean="0"/>
              <a:t>12.04.2021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6945B8-21F3-442B-9B56-23784230D2E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33123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6945B8-21F3-442B-9B56-23784230D2E2}" type="slidenum">
              <a:rPr lang="ru-RU" smtClean="0"/>
              <a:t>11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Гость\Рабочий стол\Рисунок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827584" y="1782394"/>
            <a:ext cx="8143932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Решение уравнений и неравенств</a:t>
            </a:r>
          </a:p>
          <a:p>
            <a:pPr algn="ctr"/>
            <a:r>
              <a:rPr lang="ru-RU" sz="4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(полная запись решения задачи №20 ОГЭ с обоснованием выполненных действий)</a:t>
            </a:r>
          </a:p>
          <a:p>
            <a:pPr algn="ctr"/>
            <a:endParaRPr lang="ru-RU" sz="4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2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Слотюк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Мария Викторовна,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учитель математики </a:t>
            </a:r>
          </a:p>
          <a:p>
            <a:pPr algn="r"/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МБОУ «Гимназия №12» 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56" t="25990" r="18562" b="20165"/>
          <a:stretch/>
        </p:blipFill>
        <p:spPr bwMode="auto">
          <a:xfrm>
            <a:off x="7452320" y="22520"/>
            <a:ext cx="1691680" cy="110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Гость\Рабочий стол\Рисунок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702056" y="1196752"/>
            <a:ext cx="8429684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u="sng" dirty="0">
                <a:solidFill>
                  <a:srgbClr val="002060"/>
                </a:solidFill>
              </a:rPr>
              <a:t>Задание № 20 из второй части ОГЭ по математике включает в себя следующие разделы:</a:t>
            </a:r>
          </a:p>
          <a:p>
            <a:pPr algn="ctr"/>
            <a:endParaRPr lang="ru-RU" sz="2800" u="sng" dirty="0"/>
          </a:p>
          <a:p>
            <a:pPr>
              <a:lnSpc>
                <a:spcPct val="150000"/>
              </a:lnSpc>
            </a:pPr>
            <a:r>
              <a:rPr lang="ru-RU" sz="2800" dirty="0"/>
              <a:t>1. Упрощение алгебраических выражений.</a:t>
            </a:r>
          </a:p>
          <a:p>
            <a:pPr>
              <a:lnSpc>
                <a:spcPct val="150000"/>
              </a:lnSpc>
            </a:pPr>
            <a:r>
              <a:rPr lang="ru-RU" sz="2800" dirty="0"/>
              <a:t>2. Решение уравнений.</a:t>
            </a:r>
          </a:p>
          <a:p>
            <a:pPr>
              <a:lnSpc>
                <a:spcPct val="150000"/>
              </a:lnSpc>
            </a:pPr>
            <a:r>
              <a:rPr lang="ru-RU" sz="2800" dirty="0"/>
              <a:t>3. Решение систем уравнений.</a:t>
            </a:r>
          </a:p>
          <a:p>
            <a:pPr>
              <a:lnSpc>
                <a:spcPct val="150000"/>
              </a:lnSpc>
            </a:pPr>
            <a:r>
              <a:rPr lang="ru-RU" sz="2800" dirty="0"/>
              <a:t>4. Решение неравенств.</a:t>
            </a:r>
          </a:p>
          <a:p>
            <a:pPr>
              <a:lnSpc>
                <a:spcPct val="150000"/>
              </a:lnSpc>
            </a:pPr>
            <a:r>
              <a:rPr lang="ru-RU" sz="2800" dirty="0"/>
              <a:t>5. Решение систем неравенств.</a:t>
            </a:r>
            <a:r>
              <a:rPr lang="ru-RU" sz="2800" i="1" dirty="0"/>
              <a:t> 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6290" y="55154"/>
            <a:ext cx="1695450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5900"/>
            <a:ext cx="9144000" cy="707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11560" y="1124744"/>
            <a:ext cx="842968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u="sng" dirty="0">
                <a:solidFill>
                  <a:srgbClr val="002060"/>
                </a:solidFill>
              </a:rPr>
              <a:t>Требования к выполнению заданий </a:t>
            </a:r>
          </a:p>
          <a:p>
            <a:pPr algn="ctr"/>
            <a:r>
              <a:rPr lang="ru-RU" sz="2800" b="1" u="sng" dirty="0">
                <a:solidFill>
                  <a:srgbClr val="002060"/>
                </a:solidFill>
              </a:rPr>
              <a:t>с развернутым ответом: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/>
              <a:t>Решение должно быть математически </a:t>
            </a:r>
            <a:r>
              <a:rPr lang="ru-RU" sz="2800" dirty="0">
                <a:solidFill>
                  <a:srgbClr val="FF0000"/>
                </a:solidFill>
              </a:rPr>
              <a:t>ГРАМОТНЫМ и ПОЛНЫМ</a:t>
            </a:r>
            <a:r>
              <a:rPr lang="ru-RU" sz="2800" dirty="0"/>
              <a:t>, из него должен быть понятен ход рассуждений учащегося. Оформление решения должно обеспечивать выполнение указанных выше требований.</a:t>
            </a:r>
          </a:p>
          <a:p>
            <a:pPr algn="just"/>
            <a:endParaRPr lang="ru-RU" sz="2800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/>
              <a:t>Лаконичное решение, не содержащее неверных утверждений, все выкладки которого правильны, следует рассматривать как решение без недочетов.</a:t>
            </a:r>
          </a:p>
          <a:p>
            <a:pPr algn="just"/>
            <a:endParaRPr lang="ru-RU" sz="28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8550" y="-209654"/>
            <a:ext cx="1695450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756473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5900"/>
            <a:ext cx="9144000" cy="707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11560" y="1124744"/>
            <a:ext cx="842968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u="sng" dirty="0">
                <a:solidFill>
                  <a:srgbClr val="002060"/>
                </a:solidFill>
              </a:rPr>
              <a:t>Оценивание задания:</a:t>
            </a:r>
          </a:p>
          <a:p>
            <a:pPr algn="ctr"/>
            <a:endParaRPr lang="ru-RU" sz="2800" b="1" u="sng" dirty="0">
              <a:solidFill>
                <a:srgbClr val="002060"/>
              </a:solidFill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/>
              <a:t>Учащийся выбрал правильный путь решения, из письменной записи решения понятен ход его рассуждений, получен верный ответ – </a:t>
            </a:r>
            <a:r>
              <a:rPr lang="ru-RU" sz="2800" b="1" dirty="0"/>
              <a:t>2 балла</a:t>
            </a:r>
            <a:r>
              <a:rPr lang="ru-RU" sz="2800" dirty="0"/>
              <a:t>.</a:t>
            </a:r>
          </a:p>
          <a:p>
            <a:pPr algn="just"/>
            <a:endParaRPr lang="ru-RU" sz="2800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/>
              <a:t>В  решении допущена ошибка, не носящая принципиального характера и не влияющая на общую правильность хода решения, то учащемуся засчитывается </a:t>
            </a:r>
            <a:r>
              <a:rPr lang="ru-RU" sz="2800" b="1" dirty="0"/>
              <a:t>1 балл</a:t>
            </a:r>
            <a:r>
              <a:rPr lang="ru-RU" sz="2800" dirty="0"/>
              <a:t>.</a:t>
            </a:r>
          </a:p>
          <a:p>
            <a:pPr algn="just"/>
            <a:endParaRPr lang="ru-RU" sz="2800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8550" y="-169872"/>
            <a:ext cx="1695450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07027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5900"/>
            <a:ext cx="9144000" cy="707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11560" y="1124744"/>
            <a:ext cx="842968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u="sng" dirty="0">
                <a:solidFill>
                  <a:srgbClr val="002060"/>
                </a:solidFill>
              </a:rPr>
              <a:t>Уточнение: «ошибка» или «описка»</a:t>
            </a:r>
          </a:p>
          <a:p>
            <a:pPr algn="ctr"/>
            <a:endParaRPr lang="ru-RU" sz="2800" b="1" u="sng" dirty="0">
              <a:solidFill>
                <a:srgbClr val="002060"/>
              </a:solidFill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b="1" dirty="0"/>
              <a:t>1 балл </a:t>
            </a:r>
            <a:r>
              <a:rPr lang="ru-RU" sz="2800" dirty="0"/>
              <a:t>допускается ставить в тех случаях, когда единственная вычислительная ошибка (описка) стала причиной того, что неверен ответ.</a:t>
            </a:r>
          </a:p>
          <a:p>
            <a:pPr algn="just"/>
            <a:endParaRPr lang="ru-RU" sz="2800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/>
              <a:t>К вычислительным ошибкам не относятся: ошибки в формулах при решении квадратного уравнения, действиях с числами с разными знаками, упрощении выражений со степенями и корнями и т.д.</a:t>
            </a:r>
          </a:p>
          <a:p>
            <a:pPr algn="just"/>
            <a:endParaRPr lang="ru-RU" sz="2800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0416" y="-215900"/>
            <a:ext cx="1695450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99445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5900"/>
            <a:ext cx="9144000" cy="707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215900"/>
            <a:ext cx="9144000" cy="7123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36349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0371" y="0"/>
            <a:ext cx="923989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02469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473" y="-1"/>
            <a:ext cx="9136527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19172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3188"/>
            <a:ext cx="9144000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27584" y="1556792"/>
            <a:ext cx="8098681" cy="3976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8550" y="-85019"/>
            <a:ext cx="1695450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88915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8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51953" y="1556792"/>
            <a:ext cx="8309854" cy="4414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8550" y="0"/>
            <a:ext cx="1695450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98516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Гость\Рабочий стол\Рисунок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57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971600" y="476673"/>
            <a:ext cx="7920880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b="1" dirty="0"/>
              <a:t>Уравнения</a:t>
            </a:r>
          </a:p>
          <a:p>
            <a:pPr lvl="0"/>
            <a:endParaRPr lang="ru-RU" sz="2000" dirty="0"/>
          </a:p>
          <a:p>
            <a:endParaRPr lang="ru-RU" sz="2000" dirty="0"/>
          </a:p>
        </p:txBody>
      </p:sp>
      <p:pic>
        <p:nvPicPr>
          <p:cNvPr id="5" name="Picture 4" descr="C:\Documents and Settings\Гость\Рабочий стол\img13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356" y="1175862"/>
            <a:ext cx="6941012" cy="4917434"/>
          </a:xfrm>
          <a:prstGeom prst="rect">
            <a:avLst/>
          </a:prstGeom>
          <a:noFill/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25069"/>
            <a:ext cx="1695450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91013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43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83568" y="1412776"/>
            <a:ext cx="8069977" cy="4536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8550" y="0"/>
            <a:ext cx="1695450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58469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43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55576" y="1700808"/>
            <a:ext cx="7977535" cy="4185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8550" y="0"/>
            <a:ext cx="1695450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80961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7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89157" y="1484784"/>
            <a:ext cx="8541884" cy="4590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7391" y="0"/>
            <a:ext cx="1695450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04063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7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11560" y="1556792"/>
            <a:ext cx="8280920" cy="4663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8550" y="83"/>
            <a:ext cx="1695450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07279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8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11560" y="1340768"/>
            <a:ext cx="8213060" cy="4743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9898" y="0"/>
            <a:ext cx="1695450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39469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590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27584" y="1196752"/>
            <a:ext cx="7768552" cy="4364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8550" y="-193913"/>
            <a:ext cx="1695450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11717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Гость\Рабочий стол\Рисунок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971600" y="1453337"/>
            <a:ext cx="7968176" cy="4357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0972" y="0"/>
            <a:ext cx="1695450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50966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590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83568" y="1124744"/>
            <a:ext cx="8172400" cy="445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8550" y="-215900"/>
            <a:ext cx="1695450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25636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Documents and Settings\Гость\Рабочий стол\Рисунок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250884"/>
            <a:ext cx="7848872" cy="502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713" y="0"/>
            <a:ext cx="1695450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969296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Documents and Settings\Гость\Рабочий стол\Рисунок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043608" y="1436078"/>
            <a:ext cx="7795975" cy="4153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8550" y="5643"/>
            <a:ext cx="1695450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61954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Documents and Settings\Гость\Рабочий стол\Рисунок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043852" y="1196752"/>
            <a:ext cx="7056296" cy="4972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8550" y="0"/>
            <a:ext cx="1695450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51981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590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55576" y="1124744"/>
            <a:ext cx="8028384" cy="4620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8550" y="-215900"/>
            <a:ext cx="1695450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210166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590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83568" y="1124744"/>
            <a:ext cx="8064896" cy="4667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8550" y="-215900"/>
            <a:ext cx="1695450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26225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5900"/>
            <a:ext cx="9144000" cy="707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835696" y="1124744"/>
            <a:ext cx="5605994" cy="4705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164" y="-215900"/>
            <a:ext cx="1695450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34639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5900"/>
            <a:ext cx="9144000" cy="707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83568" y="1700870"/>
            <a:ext cx="8222846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3498" y="-203291"/>
            <a:ext cx="1695450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293809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5900"/>
            <a:ext cx="9144000" cy="707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23728" y="1268759"/>
            <a:ext cx="4274342" cy="490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4224" y="-164143"/>
            <a:ext cx="1695450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302697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590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83568" y="1484784"/>
            <a:ext cx="8078888" cy="3812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8550" y="-215900"/>
            <a:ext cx="1695450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932078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Гость\Рабочий стол\Рисунок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0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259632" y="357166"/>
            <a:ext cx="7000924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Типичные ошибки</a:t>
            </a:r>
          </a:p>
          <a:p>
            <a:pPr algn="ctr"/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Ошибки при раскрытии скобок, используя формулы сокращенного умножения.</a:t>
            </a:r>
          </a:p>
          <a:p>
            <a:pPr marL="457200" indent="-457200">
              <a:buAutoNum type="arabicPeriod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Отсутствие ОДЗ, либо проверки корней.</a:t>
            </a:r>
          </a:p>
          <a:p>
            <a:pPr marL="457200" indent="-457200">
              <a:buAutoNum type="arabicPeriod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Ошибки при решении квадратных уравнений (желательно всегда писать формулу)</a:t>
            </a:r>
          </a:p>
          <a:p>
            <a:pPr marL="457200" indent="-457200">
              <a:buAutoNum type="arabicPeriod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Использование символики (уравнения объединяют системой и в ответ записывают как для системы, а не уравнения)</a:t>
            </a:r>
          </a:p>
          <a:p>
            <a:pPr marL="457200" indent="-457200">
              <a:buAutoNum type="arabicPeriod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При введении новой переменной забывают вернуться к исходным неизвестным.</a:t>
            </a:r>
          </a:p>
          <a:p>
            <a:pPr marL="457200" indent="-457200">
              <a:buAutoNum type="arabicPeriod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Вычислительные ошибки.</a:t>
            </a:r>
          </a:p>
          <a:p>
            <a:pPr marL="457200" indent="-457200">
              <a:buAutoNum type="arabicPeriod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Отсутствие ответа.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Гость\Рабочий стол\Рисунок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08"/>
          <a:stretch>
            <a:fillRect/>
          </a:stretch>
        </p:blipFill>
        <p:spPr bwMode="auto">
          <a:xfrm>
            <a:off x="9311" y="-99392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080849" y="260648"/>
            <a:ext cx="7000924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Примеры записи ответов</a:t>
            </a:r>
            <a:r>
              <a:rPr lang="ru-RU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>
              <a:lnSpc>
                <a:spcPct val="150000"/>
              </a:lnSpc>
            </a:pPr>
            <a:r>
              <a:rPr lang="ru-RU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Пример 1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55576" y="1951094"/>
            <a:ext cx="7923058" cy="304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2219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Гость\Рабочий стол\Рисунок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08"/>
          <a:stretch>
            <a:fillRect/>
          </a:stretch>
        </p:blipFill>
        <p:spPr bwMode="auto">
          <a:xfrm>
            <a:off x="9311" y="-99392"/>
            <a:ext cx="9144000" cy="695739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080849" y="-2399"/>
            <a:ext cx="7000924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Примеры записи ответов</a:t>
            </a:r>
            <a:r>
              <a:rPr lang="ru-RU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331639" y="908720"/>
            <a:ext cx="6913887" cy="5178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419785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Гость\Рабочий стол\Рисунок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08"/>
          <a:stretch>
            <a:fillRect/>
          </a:stretch>
        </p:blipFill>
        <p:spPr bwMode="auto">
          <a:xfrm>
            <a:off x="9311" y="-99392"/>
            <a:ext cx="9144000" cy="695739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080849" y="-2399"/>
            <a:ext cx="7000924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Примеры записи ответов</a:t>
            </a:r>
            <a:r>
              <a:rPr lang="ru-RU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27585" y="980728"/>
            <a:ext cx="2880320" cy="5508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779912" y="1782098"/>
            <a:ext cx="5184576" cy="3983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581311" y="1228707"/>
            <a:ext cx="16353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Пример 10</a:t>
            </a:r>
          </a:p>
        </p:txBody>
      </p:sp>
    </p:spTree>
    <p:extLst>
      <p:ext uri="{BB962C8B-B14F-4D97-AF65-F5344CB8AC3E}">
        <p14:creationId xmlns:p14="http://schemas.microsoft.com/office/powerpoint/2010/main" val="176533234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Гость\Рабочий стол\Рисунок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08"/>
          <a:stretch>
            <a:fillRect/>
          </a:stretch>
        </p:blipFill>
        <p:spPr bwMode="auto">
          <a:xfrm>
            <a:off x="9311" y="-99392"/>
            <a:ext cx="9144000" cy="695739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080849" y="-2399"/>
            <a:ext cx="7000924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Примеры записи ответов</a:t>
            </a:r>
            <a:r>
              <a:rPr lang="ru-RU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331640" y="1228706"/>
            <a:ext cx="16183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Пример 11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971270" y="2060848"/>
            <a:ext cx="7478053" cy="2952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847421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9637"/>
            <a:ext cx="9144000" cy="6867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817856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699009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Гость\Рабочий стол\Рисунок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978852" y="435231"/>
                <a:ext cx="7488832" cy="61609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5400" dirty="0">
                    <a:latin typeface="Times New Roman" pitchFamily="18" charset="0"/>
                    <a:cs typeface="Times New Roman" pitchFamily="18" charset="0"/>
                  </a:rPr>
                  <a:t>Неравенства</a:t>
                </a:r>
              </a:p>
              <a:p>
                <a:r>
                  <a:rPr lang="ru-RU" sz="3200" dirty="0"/>
                  <a:t>(х – 8)</a:t>
                </a:r>
                <a:r>
                  <a:rPr lang="ru-RU" sz="3200" baseline="30000" dirty="0"/>
                  <a:t>2</a:t>
                </a:r>
                <a:r>
                  <a:rPr lang="ru-RU" sz="3200" dirty="0"/>
                  <a:t> &lt;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ru-RU" sz="32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ru-RU" sz="3200" i="1">
                            <a:latin typeface="Cambria Math"/>
                          </a:rPr>
                          <m:t>3</m:t>
                        </m:r>
                      </m:e>
                    </m:rad>
                  </m:oMath>
                </a14:m>
                <a:r>
                  <a:rPr lang="ru-RU" sz="3200" dirty="0"/>
                  <a:t> (х – 8)</a:t>
                </a:r>
              </a:p>
              <a:p>
                <a:r>
                  <a:rPr lang="ru-RU" sz="3200" dirty="0"/>
                  <a:t>(х – 8)</a:t>
                </a:r>
                <a:r>
                  <a:rPr lang="ru-RU" sz="3200" baseline="30000" dirty="0"/>
                  <a:t>2</a:t>
                </a:r>
                <a:r>
                  <a:rPr lang="ru-RU" sz="3200" dirty="0"/>
                  <a:t> -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ru-RU" sz="32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ru-RU" sz="3200" i="1">
                            <a:latin typeface="Cambria Math"/>
                          </a:rPr>
                          <m:t>3</m:t>
                        </m:r>
                      </m:e>
                    </m:rad>
                  </m:oMath>
                </a14:m>
                <a:r>
                  <a:rPr lang="ru-RU" sz="3200" dirty="0"/>
                  <a:t> (х – 8) &lt; 0</a:t>
                </a:r>
              </a:p>
              <a:p>
                <a:r>
                  <a:rPr lang="ru-RU" sz="3200" dirty="0"/>
                  <a:t>(х – 8) (х – 8 -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ru-RU" sz="32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ru-RU" sz="3200" i="1">
                            <a:latin typeface="Cambria Math"/>
                          </a:rPr>
                          <m:t>3</m:t>
                        </m:r>
                      </m:e>
                    </m:rad>
                  </m:oMath>
                </a14:m>
                <a:r>
                  <a:rPr lang="ru-RU" sz="3200" dirty="0"/>
                  <a:t>) &lt; 0</a:t>
                </a:r>
              </a:p>
              <a:p>
                <a:r>
                  <a:rPr lang="ru-RU" sz="3200" dirty="0"/>
                  <a:t>у = (х – 8) (х – 8 -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ru-RU" sz="32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ru-RU" sz="3200" i="1">
                            <a:latin typeface="Cambria Math"/>
                          </a:rPr>
                          <m:t>3</m:t>
                        </m:r>
                      </m:e>
                    </m:rad>
                  </m:oMath>
                </a14:m>
                <a:r>
                  <a:rPr lang="ru-RU" sz="3200" dirty="0"/>
                  <a:t>) </a:t>
                </a:r>
              </a:p>
              <a:p>
                <a:r>
                  <a:rPr lang="ru-RU" sz="3200" dirty="0"/>
                  <a:t>Найдем нули функции: х = 8 и  х = 8 +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ru-RU" sz="32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ru-RU" sz="3200" i="1">
                            <a:latin typeface="Cambria Math"/>
                          </a:rPr>
                          <m:t>3</m:t>
                        </m:r>
                      </m:e>
                    </m:rad>
                  </m:oMath>
                </a14:m>
                <a:r>
                  <a:rPr lang="ru-RU" sz="3200" dirty="0"/>
                  <a:t> </a:t>
                </a:r>
              </a:p>
              <a:p>
                <a:r>
                  <a:rPr lang="ru-RU" sz="2000" b="1" dirty="0"/>
                  <a:t>             +              -                  +</a:t>
                </a:r>
              </a:p>
              <a:p>
                <a:r>
                  <a:rPr lang="ru-RU" sz="3200" dirty="0"/>
                  <a:t>            </a:t>
                </a:r>
                <a:r>
                  <a:rPr lang="ru-RU" dirty="0"/>
                  <a:t>8               8+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ru-RU" i="1">
                            <a:latin typeface="Cambria Math"/>
                          </a:rPr>
                          <m:t>3</m:t>
                        </m:r>
                      </m:e>
                    </m:rad>
                  </m:oMath>
                </a14:m>
                <a:endParaRPr lang="ru-RU" dirty="0"/>
              </a:p>
              <a:p>
                <a:r>
                  <a:rPr lang="ru-RU" sz="2800" dirty="0"/>
                  <a:t>Если х = 9 , то (9-8)(9-8-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ru-RU" sz="28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ru-RU" sz="2800" i="1">
                            <a:latin typeface="Cambria Math"/>
                          </a:rPr>
                          <m:t>3</m:t>
                        </m:r>
                      </m:e>
                    </m:rad>
                  </m:oMath>
                </a14:m>
                <a:r>
                  <a:rPr lang="ru-RU" sz="2800" dirty="0"/>
                  <a:t>) &lt; 0</a:t>
                </a:r>
              </a:p>
              <a:p>
                <a:r>
                  <a:rPr lang="ru-RU" sz="2800" dirty="0"/>
                  <a:t>Ответ: (8;8+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ru-RU" sz="28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ru-RU" sz="2800" i="1">
                            <a:latin typeface="Cambria Math"/>
                          </a:rPr>
                          <m:t>3</m:t>
                        </m:r>
                      </m:e>
                    </m:rad>
                  </m:oMath>
                </a14:m>
                <a:r>
                  <a:rPr lang="ru-RU" sz="2800" dirty="0"/>
                  <a:t>) </a:t>
                </a:r>
              </a:p>
              <a:p>
                <a:endParaRPr lang="ru-RU" sz="3200" dirty="0"/>
              </a:p>
              <a:p>
                <a:endParaRPr lang="ru-RU" sz="20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8852" y="435231"/>
                <a:ext cx="7488832" cy="6160917"/>
              </a:xfrm>
              <a:prstGeom prst="rect">
                <a:avLst/>
              </a:prstGeom>
              <a:blipFill rotWithShape="1">
                <a:blip r:embed="rId3"/>
                <a:stretch>
                  <a:fillRect l="-2117" t="-277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Прямая со стрелкой 4"/>
          <p:cNvCxnSpPr/>
          <p:nvPr/>
        </p:nvCxnSpPr>
        <p:spPr>
          <a:xfrm>
            <a:off x="1547664" y="4221088"/>
            <a:ext cx="302433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Овал 5"/>
          <p:cNvSpPr/>
          <p:nvPr/>
        </p:nvSpPr>
        <p:spPr>
          <a:xfrm>
            <a:off x="2267744" y="4221088"/>
            <a:ext cx="144016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3347864" y="4221088"/>
            <a:ext cx="144016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8550" y="46973"/>
            <a:ext cx="1695450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590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475656" y="1124744"/>
            <a:ext cx="7123229" cy="43880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8550" y="-215900"/>
            <a:ext cx="1695450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176763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780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331640" y="1196752"/>
            <a:ext cx="7465514" cy="4409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8550" y="-177800"/>
            <a:ext cx="1695450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539568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80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331640" y="1340768"/>
            <a:ext cx="6480720" cy="4758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8550" y="0"/>
            <a:ext cx="1695450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533906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80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187624" y="1413668"/>
            <a:ext cx="7344816" cy="438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8550" y="0"/>
            <a:ext cx="1695450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639701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Гость\Рабочий стол\Рисунок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214422"/>
            <a:ext cx="7464240" cy="4374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2254" y="0"/>
            <a:ext cx="1695450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Гость\Рабочий стол\Рисунок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122986" y="1421888"/>
            <a:ext cx="6898027" cy="3626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3498" y="5643"/>
            <a:ext cx="1695450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850017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Гость\Рабочий стол\Рисунок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899592" y="1556792"/>
            <a:ext cx="763284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Ошибки при нарушении алгоритма решения неравенства </a:t>
            </a:r>
          </a:p>
          <a:p>
            <a:pPr marL="514350" indent="-514350">
              <a:buAutoNum type="arabicPeriod"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Невнимательное чтение условия (неправильный выбор интервала)</a:t>
            </a:r>
          </a:p>
          <a:p>
            <a:pPr marL="514350" indent="-514350">
              <a:buAutoNum type="arabicPeriod"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Неправильно записанный ответ (скобки)</a:t>
            </a:r>
          </a:p>
          <a:p>
            <a:pPr marL="514350" indent="-514350">
              <a:buAutoNum type="arabicPeriod"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Арифметические ошибки с отрицательными числами</a:t>
            </a:r>
          </a:p>
          <a:p>
            <a:pPr marL="514350" indent="-514350">
              <a:buAutoNum type="arabicPeriod"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Не введена функция для нахождения нулей функции</a:t>
            </a:r>
          </a:p>
          <a:p>
            <a:pPr marL="514350" indent="-514350">
              <a:buAutoNum type="arabicPeriod"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Обязательно написать как найден знак хотя бы для одного интервала.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51603" y="357166"/>
            <a:ext cx="70009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Типичные ошибки</a:t>
            </a: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4802" y="18169"/>
            <a:ext cx="1695450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2323</TotalTime>
  <Words>472</Words>
  <Application>Microsoft Office PowerPoint</Application>
  <PresentationFormat>Экран (4:3)</PresentationFormat>
  <Paragraphs>63</Paragraphs>
  <Slides>43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43</vt:i4>
      </vt:variant>
    </vt:vector>
  </HeadingPairs>
  <TitlesOfParts>
    <vt:vector size="48" baseType="lpstr">
      <vt:lpstr>Arial</vt:lpstr>
      <vt:lpstr>Calibri</vt:lpstr>
      <vt:lpstr>Cambria Math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home</dc:creator>
  <cp:lastModifiedBy>GRG</cp:lastModifiedBy>
  <cp:revision>77</cp:revision>
  <dcterms:modified xsi:type="dcterms:W3CDTF">2021-04-12T02:07:23Z</dcterms:modified>
</cp:coreProperties>
</file>