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7" r:id="rId4"/>
    <p:sldId id="260" r:id="rId5"/>
    <p:sldId id="261" r:id="rId6"/>
    <p:sldId id="265" r:id="rId7"/>
    <p:sldId id="267" r:id="rId8"/>
    <p:sldId id="263" r:id="rId9"/>
    <p:sldId id="266" r:id="rId10"/>
    <p:sldId id="277" r:id="rId11"/>
    <p:sldId id="279" r:id="rId12"/>
    <p:sldId id="280" r:id="rId13"/>
    <p:sldId id="281" r:id="rId14"/>
    <p:sldId id="283" r:id="rId15"/>
    <p:sldId id="282" r:id="rId16"/>
    <p:sldId id="284" r:id="rId17"/>
    <p:sldId id="285" r:id="rId18"/>
    <p:sldId id="268" r:id="rId19"/>
    <p:sldId id="269" r:id="rId20"/>
    <p:sldId id="270" r:id="rId21"/>
    <p:sldId id="274" r:id="rId22"/>
    <p:sldId id="275" r:id="rId23"/>
    <p:sldId id="276" r:id="rId24"/>
    <p:sldId id="271" r:id="rId25"/>
    <p:sldId id="272" r:id="rId26"/>
    <p:sldId id="27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3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BAE33F-7BD4-4E3B-9D2E-02179CC51B37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DF270-C3B9-47BA-B5E9-F90178EDE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0DF270-C3B9-47BA-B5E9-F90178EDE55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DC495-F48F-4D01-BC4B-5FB760EAF58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DC495-F48F-4D01-BC4B-5FB760EAF58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0DF270-C3B9-47BA-B5E9-F90178EDE55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56835-3A0E-4197-AA70-ACE1A2235F84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3715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DC495-F48F-4D01-BC4B-5FB760EAF583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0712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DC495-F48F-4D01-BC4B-5FB760EAF583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861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DC495-F48F-4D01-BC4B-5FB760EAF583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gif"/><Relationship Id="rId4" Type="http://schemas.openxmlformats.org/officeDocument/2006/relationships/image" Target="../media/image28.png"/><Relationship Id="rId9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jpe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Slide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Slide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7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11" Type="http://schemas.openxmlformats.org/officeDocument/2006/relationships/hyperlink" Target="&#1079;&#1072;&#1076;&#1072;&#1095;&#1080;%20&#1085;&#1072;%20&#1076;&#1074;&#1080;&#1078;&#1077;&#1085;&#1080;&#1077;.pptx" TargetMode="External"/><Relationship Id="rId5" Type="http://schemas.openxmlformats.org/officeDocument/2006/relationships/image" Target="../media/image58.jpe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47002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Решение текстовых задач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23528" y="4509120"/>
            <a:ext cx="8352928" cy="17526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Васюкова Елена Геннадьевна, </a:t>
            </a:r>
          </a:p>
          <a:p>
            <a:r>
              <a:rPr lang="ru-RU" sz="2800" i="1" dirty="0">
                <a:solidFill>
                  <a:schemeClr val="tx1"/>
                </a:solidFill>
              </a:rPr>
              <a:t>учитель математики, МБОУ ООШ №73,</a:t>
            </a:r>
          </a:p>
          <a:p>
            <a:r>
              <a:rPr lang="ru-RU" sz="2800" i="1" dirty="0">
                <a:solidFill>
                  <a:schemeClr val="tx1"/>
                </a:solidFill>
              </a:rPr>
              <a:t>высшая квалификационная категория </a:t>
            </a:r>
          </a:p>
        </p:txBody>
      </p:sp>
      <p:pic>
        <p:nvPicPr>
          <p:cNvPr id="1028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872208" cy="1307426"/>
          </a:xfrm>
          <a:prstGeom prst="rect">
            <a:avLst/>
          </a:prstGeom>
          <a:noFill/>
        </p:spPr>
      </p:pic>
      <p:sp>
        <p:nvSpPr>
          <p:cNvPr id="9" name="Рамка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79512" y="188640"/>
            <a:ext cx="8964488" cy="4525963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28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28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Умение решать задачи – практически искусство, подобно плаванию, или катанию на коньках, или игре на  фортепиано: научиться этому можно, лишь</a:t>
            </a:r>
            <a:r>
              <a:rPr lang="ru-RU" sz="28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подражая избранным образцам и постоянно тренируясь»</a:t>
            </a:r>
            <a:r>
              <a:rPr lang="ru-RU" sz="28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  <a:r>
              <a:rPr lang="ru-RU" sz="28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r>
              <a:rPr lang="ru-RU" b="1" i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</a:t>
            </a:r>
            <a:r>
              <a:rPr lang="ru-RU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Д. Пойа</a:t>
            </a: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8434" name="Picture 2" descr="http://www.intacademy.lv/images/banner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2348880"/>
            <a:ext cx="3735925" cy="4071224"/>
          </a:xfrm>
          <a:prstGeom prst="rect">
            <a:avLst/>
          </a:prstGeom>
          <a:noFill/>
        </p:spPr>
      </p:pic>
      <p:pic>
        <p:nvPicPr>
          <p:cNvPr id="9" name="Picture 2" descr="http://www.intacademy.lv/images/banner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1772816"/>
            <a:ext cx="4045432" cy="4608512"/>
          </a:xfrm>
          <a:prstGeom prst="rect">
            <a:avLst/>
          </a:prstGeom>
          <a:noFill/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51520" y="1988840"/>
            <a:ext cx="8712968" cy="4320480"/>
          </a:xfrm>
        </p:spPr>
        <p:txBody>
          <a:bodyPr>
            <a:normAutofit/>
          </a:bodyPr>
          <a:lstStyle/>
          <a:p>
            <a:r>
              <a:rPr lang="ru-RU" sz="2000" dirty="0"/>
              <a:t>Решение текстовых задач является одной из важных и сложных тем учебного предмета «Алгебра».  </a:t>
            </a:r>
          </a:p>
          <a:p>
            <a:pPr>
              <a:buNone/>
            </a:pPr>
            <a:r>
              <a:rPr lang="ru-RU" sz="2000" dirty="0"/>
              <a:t>      В заданиях   основного государственного экзамена по математике она отражена в задании №21,повышенного уровня  блока «Алгебра».</a:t>
            </a:r>
          </a:p>
          <a:p>
            <a:r>
              <a:rPr lang="ru-RU" sz="2000" dirty="0"/>
              <a:t>Умение решать задачи является одним из основных показателей  уровня математического развития, глубины освоения учебного материала.</a:t>
            </a:r>
          </a:p>
          <a:p>
            <a:r>
              <a:rPr lang="ru-RU" sz="2000" dirty="0"/>
              <a:t> Математику любят в основном те ученики, которые умеют решать задачи. </a:t>
            </a:r>
          </a:p>
          <a:p>
            <a:r>
              <a:rPr lang="ru-RU" sz="2000" dirty="0"/>
              <a:t>Статистические данные результатов ОГЭ говорят о том, что решаемость задания, содержащего текстовую задачу, составляет чуть больше 30%. </a:t>
            </a:r>
          </a:p>
          <a:p>
            <a:r>
              <a:rPr lang="ru-RU" sz="2000" dirty="0"/>
              <a:t>Отсюда вывод, что большинство учащихся не в полной мере владеет техникой решения текстовых задач и не умеет за их часто нетрадиционной формулировкой увидеть типовые задачи. </a:t>
            </a: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546710" cy="10801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483768" y="476672"/>
            <a:ext cx="5356018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Решение текстовых задач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4294967295"/>
          </p:nvPr>
        </p:nvSpPr>
        <p:spPr>
          <a:xfrm>
            <a:off x="323528" y="188640"/>
            <a:ext cx="8568952" cy="233285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                                       </a:t>
            </a:r>
            <a:r>
              <a:rPr lang="ru-RU" sz="2800" dirty="0"/>
              <a:t>- </a:t>
            </a:r>
            <a:r>
              <a:rPr lang="ru-RU" sz="2000" dirty="0"/>
              <a:t>это краткий лаконичный рассказ,</a:t>
            </a:r>
          </a:p>
          <a:p>
            <a:pPr algn="just">
              <a:buNone/>
            </a:pPr>
            <a:r>
              <a:rPr lang="ru-RU" sz="2000" dirty="0"/>
              <a:t>в котором находят отражение количественные отношения между </a:t>
            </a:r>
          </a:p>
          <a:p>
            <a:pPr algn="just">
              <a:buNone/>
            </a:pPr>
            <a:r>
              <a:rPr lang="ru-RU" sz="2000" dirty="0"/>
              <a:t>реальными объектами.</a:t>
            </a:r>
          </a:p>
          <a:p>
            <a:pPr algn="ctr">
              <a:buNone/>
            </a:pPr>
            <a:endParaRPr lang="ru-RU" dirty="0"/>
          </a:p>
          <a:p>
            <a:pPr algn="ctr">
              <a:buNone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67744" y="4149080"/>
            <a:ext cx="160011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условие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4149080"/>
            <a:ext cx="273664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требование</a:t>
            </a:r>
            <a:endParaRPr lang="ru-RU" sz="32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60648"/>
            <a:ext cx="6192688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Текстовая математическая задача </a:t>
            </a:r>
            <a:endParaRPr lang="ru-RU" sz="1400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51520" y="4991690"/>
            <a:ext cx="8640959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dirty="0">
                <a:ln>
                  <a:noFill/>
                </a:ln>
                <a:solidFill>
                  <a:sysClr val="windowText" lastClr="000000"/>
                </a:solidFill>
                <a:effectLst/>
                <a:ea typeface="Times New Roman" pitchFamily="18" charset="0"/>
                <a:cs typeface="Arial" pitchFamily="34" charset="0"/>
              </a:rPr>
              <a:t>                        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- это значит через логически верную последовательность действий и операций с объектами, числами, величинами, отношениями выполнить требование задачи (ответить на ее вопрос).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085184"/>
            <a:ext cx="3361357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Решить задачу </a:t>
            </a:r>
            <a:endParaRPr lang="ru-RU" sz="1600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520" y="1700808"/>
            <a:ext cx="8640960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11430"/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</a:t>
            </a:r>
          </a:p>
          <a:p>
            <a:r>
              <a:rPr lang="ru-RU" sz="2000" i="1" dirty="0">
                <a:ln w="11430"/>
              </a:rPr>
              <a:t>  Рыболов  в 5 часов утра на моторной лодке отправился от пристани </a:t>
            </a:r>
          </a:p>
          <a:p>
            <a:r>
              <a:rPr lang="ru-RU" sz="2000" i="1" dirty="0">
                <a:ln w="11430"/>
              </a:rPr>
              <a:t>  против течения реки. Через некоторое время бросил  якорь, 2 часа</a:t>
            </a:r>
          </a:p>
          <a:p>
            <a:r>
              <a:rPr lang="ru-RU" sz="2000" i="1" dirty="0">
                <a:ln w="11430"/>
              </a:rPr>
              <a:t>  ловил рыбу и вернулся обратно в 10 часов утра того же дня. </a:t>
            </a:r>
          </a:p>
          <a:p>
            <a:r>
              <a:rPr lang="ru-RU" sz="2000" i="1" dirty="0">
                <a:ln w="11430"/>
              </a:rPr>
              <a:t>  На какое расстояние от пристани он отплыл, если скорость течения </a:t>
            </a:r>
          </a:p>
          <a:p>
            <a:r>
              <a:rPr lang="ru-RU" sz="2000" i="1" dirty="0">
                <a:ln w="11430"/>
              </a:rPr>
              <a:t>  реки равна 2 км/ч, а собственная скорость лодки 6 км/ч?</a:t>
            </a:r>
          </a:p>
          <a:p>
            <a:endParaRPr lang="ru-RU" sz="2000" i="1" dirty="0">
              <a:ln w="1143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51520" y="3645024"/>
            <a:ext cx="6408712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323528" y="3284984"/>
            <a:ext cx="7848872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23528" y="2420888"/>
            <a:ext cx="79208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395536" y="2708920"/>
            <a:ext cx="784887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23528" y="2996952"/>
            <a:ext cx="676875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2" descr="http://www.intacademy.lv/images/banner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3390224"/>
            <a:ext cx="1728192" cy="1883296"/>
          </a:xfrm>
          <a:prstGeom prst="rect">
            <a:avLst/>
          </a:prstGeom>
          <a:noFill/>
        </p:spPr>
      </p:pic>
      <p:sp>
        <p:nvSpPr>
          <p:cNvPr id="18" name="Рамка 1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1547664" y="476672"/>
            <a:ext cx="6393904" cy="27404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Алгоритм решения задач</a:t>
            </a:r>
            <a:b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3200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511" y="836712"/>
          <a:ext cx="8784977" cy="5879810"/>
        </p:xfrm>
        <a:graphic>
          <a:graphicData uri="http://schemas.openxmlformats.org/drawingml/2006/table">
            <a:tbl>
              <a:tblPr/>
              <a:tblGrid>
                <a:gridCol w="25075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774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3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7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b="1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Тщательно прочитать условие задачи, выделить условие и вопрос. Определить объекты и их действия, выделить числовые характеристики. Понять события и их взаимосвязь.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Отделить существенное от несущественного. </a:t>
                      </a:r>
                    </a:p>
                    <a:p>
                      <a:pPr marL="2413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Обратить внимание на соответствие единиц измерения (обычно несоответствие касается скорости и времени).</a:t>
                      </a: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4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b="1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Наглядно записать числовые характеристики объектов задачи</a:t>
                      </a:r>
                      <a:r>
                        <a:rPr lang="ru-RU" sz="1600" baseline="0" dirty="0"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+mn-lt"/>
                          <a:ea typeface="Times New Roman"/>
                        </a:rPr>
                        <a:t>в виде таблицы или рисунка. </a:t>
                      </a: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1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b="1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Определить какие числовые выражения нужно записать и решить. Если не возможно сразу записать выражения, то необходимо выбрать и обозначить неизвестную величину, выразить остальные величины через неизвестную, установить связь, составить уравнение. </a:t>
                      </a: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b="1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Выполнить действия, или решить уравнение </a:t>
                      </a: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4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b="1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Проверить, соответствует ли решение условию задачи и смыслу, найден ли ответ на поставленный вопрос.</a:t>
                      </a: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4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b="1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Сформулировать ответ соответственно вопросу задачи.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58813" marR="58813" marT="29407" marB="29407">
                    <a:lnL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79512" y="836712"/>
            <a:ext cx="221522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Этапы решения </a:t>
            </a:r>
          </a:p>
          <a:p>
            <a:r>
              <a:rPr lang="ru-RU" sz="20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текстовых задач</a:t>
            </a:r>
            <a:endParaRPr lang="ru-RU" sz="20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95936" y="980728"/>
            <a:ext cx="359842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Действия обучающегося</a:t>
            </a:r>
            <a:endParaRPr lang="ru-RU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772816"/>
            <a:ext cx="1664238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задачи</a:t>
            </a:r>
            <a:endParaRPr lang="ru-RU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3284984"/>
            <a:ext cx="1836208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Схематическая </a:t>
            </a:r>
          </a:p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запись задачи </a:t>
            </a:r>
            <a:endParaRPr lang="ru-RU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4077072"/>
            <a:ext cx="1885453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Поиск способа </a:t>
            </a:r>
          </a:p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решения задачи </a:t>
            </a:r>
            <a:endParaRPr lang="ru-RU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5157192"/>
            <a:ext cx="1883785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Решение задачи </a:t>
            </a:r>
            <a:endParaRPr lang="ru-RU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5445224"/>
            <a:ext cx="2157322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Проверка решения </a:t>
            </a:r>
          </a:p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</a:t>
            </a:r>
            <a:endParaRPr lang="ru-RU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6165304"/>
            <a:ext cx="990977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Ответ </a:t>
            </a:r>
            <a:endParaRPr lang="ru-RU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6" name="Picture 2" descr="http://www.intacademy.lv/images/banner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2360" y="169252"/>
            <a:ext cx="1141110" cy="1243524"/>
          </a:xfrm>
          <a:prstGeom prst="rect">
            <a:avLst/>
          </a:prstGeom>
          <a:noFill/>
        </p:spPr>
      </p:pic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627784" y="1844824"/>
            <a:ext cx="3960440" cy="72008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Модуль «Алгебра»</a:t>
            </a: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2" y="188640"/>
            <a:ext cx="8784976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Характеристика экзаменационной работы,</a:t>
            </a:r>
            <a:r>
              <a:rPr lang="en-US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часть </a:t>
            </a:r>
            <a:r>
              <a:rPr lang="en-US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II</a:t>
            </a:r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</a:t>
            </a:r>
            <a:r>
              <a:rPr lang="ru-RU" sz="24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задания с развернутым ответом</a:t>
            </a:r>
            <a:r>
              <a:rPr lang="en-US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</a:t>
            </a:r>
            <a:endParaRPr lang="ru-RU" sz="2400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7016" y="1124744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Цель:</a:t>
            </a:r>
            <a:r>
              <a:rPr lang="ru-RU" sz="2800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проверка владения материалом на повышенных уровнях</a:t>
            </a:r>
            <a:endParaRPr lang="ru-RU" sz="2800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83568" y="2708920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400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Уверенное владение формально - оперативным алгебраическим аппаратом, умение решать комплексную задачу, включающую в  себя знания из разных тем курса алгебры;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умение математически грамотно и ясно записывать решение, приводя при этом необходимые пояснения и обоснования;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владение широким спектром приемов и способов рассуждений.</a:t>
            </a: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123728" y="4941168"/>
            <a:ext cx="64087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39552" y="5301208"/>
            <a:ext cx="20162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792088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2123728" y="260648"/>
            <a:ext cx="680424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Требования к выполнению заданий с развернутым ответом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75438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860550" y="274638"/>
            <a:ext cx="728345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Оценивание заданий с развернутым ответом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77768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2267744" y="260648"/>
            <a:ext cx="6707187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Критерии выполнения задания 21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655272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7944" y="5229200"/>
            <a:ext cx="223224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2276872"/>
            <a:ext cx="7416824" cy="3898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3"/>
            <a:ext cx="1442113" cy="1008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6563806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3" y="116633"/>
            <a:ext cx="1368152" cy="956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696" y="260648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5"/>
          <p:cNvSpPr txBox="1">
            <a:spLocks/>
          </p:cNvSpPr>
          <p:nvPr/>
        </p:nvSpPr>
        <p:spPr>
          <a:xfrm>
            <a:off x="1115616" y="5157192"/>
            <a:ext cx="67071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 w="11430"/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Нет</a:t>
            </a:r>
            <a:r>
              <a:rPr kumimoji="0" lang="ru-RU" sz="2000" i="0" u="none" strike="noStrike" kern="1200" cap="none" spc="0" normalizeH="0" noProof="0" dirty="0">
                <a:ln w="11430"/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 пояснения  что принимается за </a:t>
            </a:r>
            <a:r>
              <a:rPr kumimoji="0" lang="ru-RU" sz="2000" i="0" u="none" strike="noStrike" kern="1200" cap="none" spc="0" normalizeH="0" noProof="0" dirty="0" err="1">
                <a:ln w="11430"/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х</a:t>
            </a:r>
            <a:r>
              <a:rPr kumimoji="0" lang="ru-RU" sz="2000" i="0" u="none" strike="noStrike" kern="1200" cap="none" spc="0" normalizeH="0" noProof="0" dirty="0">
                <a:ln w="11430"/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 ;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1200" cap="none" spc="0" normalizeH="0" noProof="0" dirty="0">
                <a:ln w="11430"/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Нет наименований введенных  переменных;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aseline="0" dirty="0">
                <a:ln w="11430"/>
                <a:solidFill>
                  <a:srgbClr val="C00000"/>
                </a:solidFill>
                <a:latin typeface="+mj-lt"/>
                <a:ea typeface="+mj-ea"/>
                <a:cs typeface="+mj-cs"/>
              </a:rPr>
              <a:t>Нет отбора корней.</a:t>
            </a:r>
            <a:endParaRPr kumimoji="0" lang="ru-RU" sz="2000" i="0" u="none" strike="noStrike" kern="1200" cap="none" spc="0" normalizeH="0" baseline="0" noProof="0" dirty="0">
              <a:ln w="11430"/>
              <a:solidFill>
                <a:srgbClr val="C0000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732240" y="5805264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1 балл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554461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3"/>
            <a:ext cx="1648129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260648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2483768" y="3284984"/>
            <a:ext cx="144016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5445224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dirty="0">
                <a:ln w="11430"/>
                <a:solidFill>
                  <a:srgbClr val="C00000"/>
                </a:solidFill>
              </a:rPr>
              <a:t>Не  все наименования введенных  переменных;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59632" y="1700808"/>
            <a:ext cx="57606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км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5877272"/>
            <a:ext cx="61363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dirty="0">
                <a:ln w="11430"/>
                <a:solidFill>
                  <a:srgbClr val="C00000"/>
                </a:solidFill>
              </a:rPr>
              <a:t>Нет ограничений на </a:t>
            </a:r>
            <a:r>
              <a:rPr lang="ru-RU" sz="2400" dirty="0" err="1">
                <a:ln w="11430"/>
                <a:solidFill>
                  <a:srgbClr val="C00000"/>
                </a:solidFill>
              </a:rPr>
              <a:t>х</a:t>
            </a:r>
            <a:r>
              <a:rPr lang="ru-RU" sz="2400" dirty="0">
                <a:ln w="11430"/>
                <a:solidFill>
                  <a:srgbClr val="C00000"/>
                </a:solidFill>
              </a:rPr>
              <a:t> (ОДЗ);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3140968"/>
            <a:ext cx="2232248" cy="5760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6237312"/>
            <a:ext cx="6794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dirty="0">
                <a:ln w="11430"/>
                <a:solidFill>
                  <a:srgbClr val="C00000"/>
                </a:solidFill>
              </a:rPr>
              <a:t>Не  полное обоснование составлению уравнений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597666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260648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5229200"/>
            <a:ext cx="489654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8350277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780928"/>
            <a:ext cx="7416824" cy="2709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3"/>
            <a:ext cx="1545121" cy="108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88640"/>
            <a:ext cx="720080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556792"/>
            <a:ext cx="55911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4716016" y="3573016"/>
            <a:ext cx="2304256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524328" y="1556792"/>
            <a:ext cx="1196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/>
              <a:t>1 балл</a:t>
            </a:r>
          </a:p>
        </p:txBody>
      </p:sp>
      <p:sp>
        <p:nvSpPr>
          <p:cNvPr id="11" name="Овал 10"/>
          <p:cNvSpPr/>
          <p:nvPr/>
        </p:nvSpPr>
        <p:spPr>
          <a:xfrm>
            <a:off x="3131840" y="3789040"/>
            <a:ext cx="1296144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259632" y="3717032"/>
            <a:ext cx="1872208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092280" y="3645024"/>
            <a:ext cx="1224136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52,8</a:t>
            </a:r>
          </a:p>
        </p:txBody>
      </p:sp>
      <p:pic>
        <p:nvPicPr>
          <p:cNvPr id="14" name="Рисунок 13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4797152"/>
            <a:ext cx="482453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6300192" y="5877272"/>
            <a:ext cx="23042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3"/>
            <a:ext cx="1545121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20333" y="2852936"/>
            <a:ext cx="12009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/>
              <a:t>2 балла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88640"/>
            <a:ext cx="720080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700808"/>
            <a:ext cx="6192688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860032" y="163380"/>
            <a:ext cx="42839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5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Муниципальное бюджетное общеобразовательное учреждение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65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«Основная общеобразовательная школа №73»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895528" y="1886635"/>
            <a:ext cx="42484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365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>
                <a:ln w="11430">
                  <a:solidFill>
                    <a:schemeClr val="accent3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Информационный</a:t>
            </a:r>
          </a:p>
          <a:p>
            <a:pPr marL="0" marR="0" lvl="0" indent="365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n w="11430">
                  <a:solidFill>
                    <a:schemeClr val="accent3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практический </a:t>
            </a:r>
            <a:r>
              <a:rPr kumimoji="0" lang="ru-RU" sz="3200" b="1" i="0" u="none" strike="noStrike" normalizeH="0" baseline="0" dirty="0">
                <a:ln w="11430">
                  <a:solidFill>
                    <a:schemeClr val="accent3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проект </a:t>
            </a:r>
            <a:endParaRPr kumimoji="0" lang="ru-RU" sz="4000" b="1" i="0" u="none" strike="noStrike" normalizeH="0" baseline="0" dirty="0">
              <a:ln w="11430">
                <a:solidFill>
                  <a:schemeClr val="accent3">
                    <a:lumMod val="50000"/>
                  </a:schemeClr>
                </a:solidFill>
              </a:ln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5076056" y="4251867"/>
            <a:ext cx="38874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51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Выполнили 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6513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Губиев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Дмитрий и </a:t>
            </a:r>
            <a:r>
              <a:rPr lang="ru-RU" sz="1600" dirty="0" err="1">
                <a:ea typeface="Times New Roman" pitchFamily="18" charset="0"/>
                <a:cs typeface="Arial" pitchFamily="34" charset="0"/>
              </a:rPr>
              <a:t>Л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етунова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Виктория,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6513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9 «С»класс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6513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Руководитель Васюкова Е.Г.,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6513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учитель математики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6084168" y="6021288"/>
            <a:ext cx="20152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5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71750" algn="l"/>
              </a:tabLst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Ленинск-Кузнецкий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365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71750" algn="l"/>
              </a:tabLst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2020                                     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252" y="260648"/>
            <a:ext cx="4413763" cy="6264696"/>
          </a:xfrm>
          <a:prstGeom prst="round2DiagRect">
            <a:avLst/>
          </a:prstGeom>
          <a:noFill/>
          <a:ln w="762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9" name="Рамка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www.intacademy.lv/images/banner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2996952"/>
            <a:ext cx="2520280" cy="324036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56207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Заключение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548680"/>
            <a:ext cx="8784976" cy="38164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>
                <a:solidFill>
                  <a:sysClr val="windowText" lastClr="000000"/>
                </a:solidFill>
                <a:cs typeface="Arial" pitchFamily="34" charset="0"/>
              </a:rPr>
              <a:t>Цели и задачи</a:t>
            </a:r>
            <a:r>
              <a:rPr lang="ru-RU" sz="2400" dirty="0">
                <a:solidFill>
                  <a:sysClr val="windowText" lastClr="000000"/>
                </a:solidFill>
                <a:cs typeface="Arial" pitchFamily="34" charset="0"/>
              </a:rPr>
              <a:t> </a:t>
            </a:r>
            <a:r>
              <a:rPr lang="ru-RU" sz="2000" dirty="0">
                <a:cs typeface="Arial" pitchFamily="34" charset="0"/>
              </a:rPr>
              <a:t>проекта выполнены: </a:t>
            </a:r>
          </a:p>
          <a:p>
            <a:pPr algn="just"/>
            <a:r>
              <a:rPr lang="ru-RU" sz="1800" dirty="0">
                <a:cs typeface="Arial" pitchFamily="34" charset="0"/>
              </a:rPr>
              <a:t>Создан банк заданий для  уроков повторения </a:t>
            </a:r>
            <a:r>
              <a:rPr lang="ru-RU" sz="1800" dirty="0">
                <a:ea typeface="Times New Roman" pitchFamily="18" charset="0"/>
                <a:cs typeface="Arial" pitchFamily="34" charset="0"/>
              </a:rPr>
              <a:t>по теме «Решение текстовых задач».</a:t>
            </a:r>
          </a:p>
          <a:p>
            <a:pPr algn="just"/>
            <a:r>
              <a:rPr lang="ru-RU" sz="1800" dirty="0">
                <a:ea typeface="Times New Roman" pitchFamily="18" charset="0"/>
                <a:cs typeface="Arial" pitchFamily="34" charset="0"/>
              </a:rPr>
              <a:t>Задания систематизированы, подобраны наиболее типичные и на их основе созданы</a:t>
            </a:r>
            <a:r>
              <a:rPr lang="ru-RU" sz="1800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1800" dirty="0">
                <a:cs typeface="Arial" pitchFamily="34" charset="0"/>
              </a:rPr>
              <a:t>интерактивные презентации «Задачи на движение», «Задачи на растворы и сплавы» и выпущен сборник для подготовки ко </a:t>
            </a:r>
            <a:r>
              <a:rPr lang="en-US" sz="1800" dirty="0">
                <a:cs typeface="Arial" pitchFamily="34" charset="0"/>
              </a:rPr>
              <a:t>II </a:t>
            </a:r>
            <a:r>
              <a:rPr lang="ru-RU" sz="1800" dirty="0">
                <a:cs typeface="Arial" pitchFamily="34" charset="0"/>
              </a:rPr>
              <a:t>части экзамена.</a:t>
            </a:r>
            <a:endParaRPr lang="ru-RU" sz="1800" dirty="0"/>
          </a:p>
          <a:p>
            <a:pPr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960" y="2564904"/>
            <a:ext cx="2592288" cy="3802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2564904"/>
            <a:ext cx="266429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2492896"/>
            <a:ext cx="2592288" cy="3861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2564904"/>
            <a:ext cx="2793458" cy="37444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2276872"/>
            <a:ext cx="300116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2" name="Picture 2" descr="http://www.intacademy.lv/images/banner.jpg"/>
          <p:cNvPicPr>
            <a:picLocks noChangeAspect="1" noChangeArrowheads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2780928"/>
            <a:ext cx="3240360" cy="3587541"/>
          </a:xfrm>
          <a:prstGeom prst="rect">
            <a:avLst/>
          </a:prstGeom>
          <a:noFill/>
        </p:spPr>
      </p:pic>
      <p:pic>
        <p:nvPicPr>
          <p:cNvPr id="33" name="Picture 2" descr="http://scientificstar.ru/_ph/44/2/14478919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4653136"/>
            <a:ext cx="3291793" cy="1728192"/>
          </a:xfrm>
          <a:prstGeom prst="rect">
            <a:avLst/>
          </a:prstGeom>
          <a:noFill/>
        </p:spPr>
      </p:pic>
      <p:sp>
        <p:nvSpPr>
          <p:cNvPr id="15" name="Рамка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98705E-6 L -0.36822 -0.00671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953E-6 L -0.35035 0.00023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8.23312E-7 L -0.36215 0.00208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056E-7 L -0.34966 0.01064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56337E-6 L -0.35295 0.0032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107504" y="116632"/>
            <a:ext cx="8928992" cy="655272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dirty="0"/>
              <a:t>- это краткий</a:t>
            </a:r>
          </a:p>
          <a:p>
            <a:pPr algn="ctr">
              <a:buNone/>
            </a:pPr>
            <a:r>
              <a:rPr lang="ru-RU" dirty="0"/>
              <a:t>лаконичный рассказ, в котором находят отражение </a:t>
            </a:r>
          </a:p>
          <a:p>
            <a:pPr algn="ctr">
              <a:buNone/>
            </a:pPr>
            <a:r>
              <a:rPr lang="ru-RU" dirty="0"/>
              <a:t>количественные отношения между реальными </a:t>
            </a:r>
          </a:p>
          <a:p>
            <a:pPr algn="ctr">
              <a:buNone/>
            </a:pPr>
            <a:r>
              <a:rPr lang="ru-RU" dirty="0"/>
              <a:t>объектами.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-387424"/>
            <a:ext cx="7200800" cy="1384995"/>
          </a:xfrm>
          <a:prstGeom prst="rect">
            <a:avLst/>
          </a:prstGeom>
          <a:ln>
            <a:noFill/>
          </a:ln>
          <a:effectLst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2800" b="1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pitchFamily="34" charset="0"/>
              </a:rPr>
              <a:t>Виды текстовых задач (задание №21)</a:t>
            </a:r>
            <a:br>
              <a:rPr lang="ru-RU" sz="28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pitchFamily="34" charset="0"/>
              </a:rPr>
            </a:br>
            <a:endParaRPr lang="ru-RU" sz="28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76672"/>
            <a:ext cx="3704679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1.</a:t>
            </a:r>
            <a:r>
              <a:rPr lang="ru-RU" sz="24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Задачи на движение</a:t>
            </a:r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 </a:t>
            </a:r>
            <a:endParaRPr lang="ru-RU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700808"/>
            <a:ext cx="913765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2</a:t>
            </a:r>
            <a:r>
              <a:rPr lang="ru-RU" sz="20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.</a:t>
            </a:r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Задачи на работу и производительность </a:t>
            </a:r>
            <a:endParaRPr lang="ru-RU" sz="2000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429000"/>
            <a:ext cx="6162129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3. </a:t>
            </a:r>
            <a:r>
              <a:rPr lang="ru-RU" sz="24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Задачи на смеси и сплавы</a:t>
            </a:r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 </a:t>
            </a:r>
            <a:endParaRPr lang="ru-RU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4797152"/>
            <a:ext cx="4254649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4. </a:t>
            </a:r>
            <a:r>
              <a:rPr lang="ru-RU" sz="2400" b="1" i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Задачи на проценты</a:t>
            </a:r>
            <a:endParaRPr lang="ru-RU" sz="2400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764704"/>
            <a:ext cx="6264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www.chaikovskie.ru/files/o/23177/1_beea862ffbcd760703a37716c6a3124a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1326762" cy="936104"/>
          </a:xfrm>
          <a:prstGeom prst="rect">
            <a:avLst/>
          </a:prstGeom>
          <a:noFill/>
        </p:spPr>
      </p:pic>
      <p:pic>
        <p:nvPicPr>
          <p:cNvPr id="14340" name="Picture 4" descr="https://i.pinimg.com/236x/1b/56/8a/1b568a12b6f96c454673f1d8223a8398--english.jpg?nii=t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2420888"/>
            <a:ext cx="1276997" cy="936104"/>
          </a:xfrm>
          <a:prstGeom prst="rect">
            <a:avLst/>
          </a:prstGeom>
          <a:noFill/>
        </p:spPr>
      </p:pic>
      <p:pic>
        <p:nvPicPr>
          <p:cNvPr id="14346" name="Picture 10" descr="https://st3.depositphotos.com/9876904/12718/v/950/depositphotos_127188370-stock-illustration-boy-in-green-hat-painting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2" y="2420888"/>
            <a:ext cx="603348" cy="936104"/>
          </a:xfrm>
          <a:prstGeom prst="rect">
            <a:avLst/>
          </a:prstGeom>
          <a:noFill/>
        </p:spPr>
      </p:pic>
      <p:pic>
        <p:nvPicPr>
          <p:cNvPr id="14348" name="Picture 12" descr="https://67.img.avito.st/640x480/6301434867.jpg"/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995096" cy="864096"/>
          </a:xfrm>
          <a:prstGeom prst="rect">
            <a:avLst/>
          </a:prstGeom>
          <a:noFill/>
        </p:spPr>
      </p:pic>
      <p:pic>
        <p:nvPicPr>
          <p:cNvPr id="14350" name="Picture 14" descr="https://static-course2.metaschool.ru/studio/52/img/6-47-5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2348880"/>
            <a:ext cx="1667706" cy="1080120"/>
          </a:xfrm>
          <a:prstGeom prst="rect">
            <a:avLst/>
          </a:prstGeom>
          <a:noFill/>
        </p:spPr>
      </p:pic>
      <p:pic>
        <p:nvPicPr>
          <p:cNvPr id="14352" name="Picture 16" descr="https://ds04.infourok.ru/uploads/ex/09fe/0000f45d-fa709b5c/img2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3933056"/>
            <a:ext cx="1944216" cy="771702"/>
          </a:xfrm>
          <a:prstGeom prst="rect">
            <a:avLst/>
          </a:prstGeom>
          <a:noFill/>
        </p:spPr>
      </p:pic>
      <p:pic>
        <p:nvPicPr>
          <p:cNvPr id="14354" name="Picture 18" descr="http://ntk.edu54.ru/upload/medialibrary/c10/%D0%A1%D0%BB%D0%B0%D0%B9%D0%B4.jpg"/>
          <p:cNvPicPr>
            <a:picLocks noChangeAspect="1" noChangeArrowheads="1"/>
          </p:cNvPicPr>
          <p:nvPr/>
        </p:nvPicPr>
        <p:blipFill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3933056"/>
            <a:ext cx="3672408" cy="860721"/>
          </a:xfrm>
          <a:prstGeom prst="rect">
            <a:avLst/>
          </a:prstGeom>
          <a:noFill/>
        </p:spPr>
      </p:pic>
      <p:pic>
        <p:nvPicPr>
          <p:cNvPr id="22" name="Рисунок 21" descr="https://www.bpn.ge/media/images/stories/articles/balancing-the-budget.jpg"/>
          <p:cNvPicPr/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5301208"/>
            <a:ext cx="172819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9" name="Picture 23" descr="https://www.tilitori.fi/wp-content/uploads/2017/04/Fotolia_16768404_M.jpg"/>
          <p:cNvPicPr>
            <a:picLocks noChangeAspect="1" noChangeArrowheads="1"/>
          </p:cNvPicPr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5373216"/>
            <a:ext cx="1836204" cy="1080120"/>
          </a:xfrm>
          <a:prstGeom prst="rect">
            <a:avLst/>
          </a:prstGeom>
          <a:noFill/>
        </p:spPr>
      </p:pic>
      <p:pic>
        <p:nvPicPr>
          <p:cNvPr id="14364" name="Picture 28" descr="https://st3.depositphotos.com/12547918/15508/i/950/depositphotos_155085264-stock-photo-bank-with-percentage-sign.jpg"/>
          <p:cNvPicPr>
            <a:picLocks noChangeAspect="1" noChangeArrowheads="1"/>
          </p:cNvPicPr>
          <p:nvPr/>
        </p:nvPicPr>
        <p:blipFill>
          <a:blip r:embed="rId13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160" y="5373216"/>
            <a:ext cx="1368152" cy="957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0" y="0"/>
          <a:ext cx="9184282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Слайд" r:id="rId3" imgW="4570378" imgH="3427597" progId="PowerPoint.Slide.12">
                  <p:embed/>
                </p:oleObj>
              </mc:Choice>
              <mc:Fallback>
                <p:oleObj name="Слайд" r:id="rId3" imgW="4570378" imgH="3427597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84282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9937" name="Object 1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8" name="Слайд" r:id="rId3" imgW="4570378" imgH="3427597" progId="PowerPoint.Slide.12">
                  <p:embed/>
                </p:oleObj>
              </mc:Choice>
              <mc:Fallback>
                <p:oleObj name="Слайд" r:id="rId3" imgW="4570378" imgH="3427597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76672"/>
            <a:ext cx="6717432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Табличный способ решения текстовых задач</a:t>
            </a:r>
            <a:br>
              <a:rPr lang="ru-RU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 </a:t>
            </a:r>
          </a:p>
          <a:p>
            <a:pPr>
              <a:buNone/>
            </a:pPr>
            <a:r>
              <a:rPr lang="ru-RU" dirty="0"/>
              <a:t>Для разных видов текстовых задач не существует единого </a:t>
            </a:r>
          </a:p>
          <a:p>
            <a:pPr>
              <a:buNone/>
            </a:pPr>
            <a:r>
              <a:rPr lang="ru-RU" dirty="0"/>
              <a:t>алгоритма решения - в этом вся их сложность.  </a:t>
            </a:r>
          </a:p>
          <a:p>
            <a:pPr>
              <a:buNone/>
            </a:pPr>
            <a:r>
              <a:rPr lang="ru-RU" dirty="0"/>
              <a:t>Наиболее распространенный, довольно эффективный </a:t>
            </a:r>
          </a:p>
          <a:p>
            <a:pPr>
              <a:buNone/>
            </a:pPr>
            <a:r>
              <a:rPr lang="ru-RU" dirty="0"/>
              <a:t>подход к решению текстовых задач – это решение задачи </a:t>
            </a:r>
          </a:p>
          <a:p>
            <a:pPr>
              <a:buNone/>
            </a:pPr>
            <a:r>
              <a:rPr lang="ru-RU" dirty="0"/>
              <a:t>с помощью  </a:t>
            </a:r>
            <a:r>
              <a:rPr lang="ru-RU" b="1" dirty="0"/>
              <a:t>таблиц (табличный способ). </a:t>
            </a:r>
          </a:p>
          <a:p>
            <a:pPr>
              <a:buNone/>
            </a:pPr>
            <a:r>
              <a:rPr lang="ru-RU" dirty="0"/>
              <a:t>При решении задачи необходимо заполнить ячейки </a:t>
            </a:r>
          </a:p>
          <a:p>
            <a:pPr>
              <a:buNone/>
            </a:pPr>
            <a:r>
              <a:rPr lang="ru-RU" dirty="0"/>
              <a:t>таблицы данными из условия, в зависимости от вида </a:t>
            </a:r>
          </a:p>
          <a:p>
            <a:pPr>
              <a:buNone/>
            </a:pPr>
            <a:r>
              <a:rPr lang="ru-RU" dirty="0"/>
              <a:t>решаемой задачи столбики в таблице имеют разные </a:t>
            </a:r>
          </a:p>
          <a:p>
            <a:pPr>
              <a:buNone/>
            </a:pPr>
            <a:r>
              <a:rPr lang="ru-RU" dirty="0"/>
              <a:t>названия. </a:t>
            </a:r>
          </a:p>
          <a:p>
            <a:endParaRPr lang="ru-RU" dirty="0"/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Picture 4" descr="https://shkola-sad260.edusite.ru/images/p78_prozrachnyiyfo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1753985" cy="1226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1520" y="188640"/>
            <a:ext cx="6393904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36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на движение</a:t>
            </a:r>
            <a:br>
              <a:rPr lang="ru-RU" sz="40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4947"/>
              </p:ext>
            </p:extLst>
          </p:nvPr>
        </p:nvGraphicFramePr>
        <p:xfrm>
          <a:off x="251520" y="836712"/>
          <a:ext cx="8568952" cy="2171680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+mn-lt"/>
                          <a:ea typeface="Times New Roman"/>
                        </a:rPr>
                        <a:t>Данные</a:t>
                      </a:r>
                    </a:p>
                  </a:txBody>
                  <a:tcPr marL="64075" marR="64075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lt"/>
                          <a:ea typeface="TimesNewRomanPS-BoldMT"/>
                        </a:rPr>
                        <a:t>v</a:t>
                      </a:r>
                      <a:r>
                        <a:rPr lang="ru-RU" sz="2000" b="1" dirty="0">
                          <a:latin typeface="+mn-lt"/>
                          <a:ea typeface="TimesNewRomanPS-BoldMT"/>
                        </a:rPr>
                        <a:t>, км/ч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lt"/>
                          <a:ea typeface="Times New Roman"/>
                        </a:rPr>
                        <a:t>t</a:t>
                      </a:r>
                      <a:r>
                        <a:rPr lang="ru-RU" sz="2000" b="1" dirty="0">
                          <a:latin typeface="+mn-lt"/>
                          <a:ea typeface="Times New Roman"/>
                        </a:rPr>
                        <a:t>,ч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lt"/>
                          <a:ea typeface="TimesNewRomanPS-BoldMT"/>
                        </a:rPr>
                        <a:t>s</a:t>
                      </a:r>
                      <a:r>
                        <a:rPr lang="ru-RU" sz="2000" b="1" dirty="0">
                          <a:latin typeface="+mn-lt"/>
                          <a:ea typeface="TimesNewRomanPS-BoldMT"/>
                        </a:rPr>
                        <a:t>, км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+mn-lt"/>
                          <a:ea typeface="Times New Roman"/>
                        </a:rPr>
                        <a:t>Грузовая машина</a:t>
                      </a:r>
                    </a:p>
                  </a:txBody>
                  <a:tcPr marL="64075" marR="64075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ru-RU" sz="2000" dirty="0">
                        <a:latin typeface="+mn-lt"/>
                        <a:ea typeface="Times New Roman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+mn-lt"/>
                          <a:ea typeface="Times New Roman"/>
                        </a:rPr>
                        <a:t>х</a:t>
                      </a:r>
                      <a:r>
                        <a:rPr lang="ru-RU" sz="2000" dirty="0">
                          <a:latin typeface="+mn-lt"/>
                          <a:ea typeface="Times New Roman"/>
                        </a:rPr>
                        <a:t> -30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ru-RU" sz="2000" dirty="0">
                        <a:latin typeface="+mn-lt"/>
                        <a:ea typeface="Times New Roman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+mn-lt"/>
                          <a:ea typeface="Times New Roman"/>
                        </a:rPr>
                        <a:t>1,2+0,8=2ч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endParaRPr lang="ru-RU" sz="2000" dirty="0">
                        <a:latin typeface="+mn-lt"/>
                        <a:ea typeface="Times New Roman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+mn-lt"/>
                          <a:ea typeface="Times New Roman"/>
                        </a:rPr>
                        <a:t>2(</a:t>
                      </a:r>
                      <a:r>
                        <a:rPr lang="ru-RU" sz="2000" dirty="0" err="1">
                          <a:latin typeface="+mn-lt"/>
                          <a:ea typeface="Times New Roman"/>
                        </a:rPr>
                        <a:t>х</a:t>
                      </a:r>
                      <a:r>
                        <a:rPr lang="ru-RU" sz="2000" dirty="0">
                          <a:latin typeface="+mn-lt"/>
                          <a:ea typeface="Times New Roman"/>
                        </a:rPr>
                        <a:t> – 30) км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019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+mn-lt"/>
                          <a:ea typeface="Times New Roman"/>
                        </a:rPr>
                        <a:t>Автобус</a:t>
                      </a: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endParaRPr lang="ru-RU" sz="2800" b="1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latin typeface="+mn-lt"/>
                          <a:ea typeface="Times New Roman"/>
                        </a:rPr>
                        <a:t>х</a:t>
                      </a:r>
                      <a:endParaRPr lang="ru-RU" sz="280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+mn-lt"/>
                          <a:ea typeface="Times New Roman"/>
                        </a:rPr>
                        <a:t>0,8ч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+mn-lt"/>
                          <a:ea typeface="Times New Roman"/>
                        </a:rPr>
                        <a:t>0,8х км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64075" marR="640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3068960"/>
            <a:ext cx="8567936" cy="113877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на работу и производительность</a:t>
            </a:r>
            <a:b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777480"/>
              </p:ext>
            </p:extLst>
          </p:nvPr>
        </p:nvGraphicFramePr>
        <p:xfrm>
          <a:off x="251520" y="3933056"/>
          <a:ext cx="8568952" cy="2500859"/>
        </p:xfrm>
        <a:graphic>
          <a:graphicData uri="http://schemas.openxmlformats.org/drawingml/2006/table">
            <a:tbl>
              <a:tblPr/>
              <a:tblGrid>
                <a:gridCol w="1944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02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42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Данные</a:t>
                      </a:r>
                      <a:endParaRPr lang="ru-RU" sz="28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Производительность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 (дет/ч)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Объём работ (дет)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Время (ч)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6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Ученик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231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65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Мастер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х+4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462</a:t>
                      </a:r>
                      <a:endParaRPr lang="ru-RU" sz="2000" dirty="0"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35628" marR="35628" marT="35628" marB="3562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42" name="Picture 2" descr="http://wordwoman.ru/wp-content/uploads/2013/03/carpenter_hammerin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2924944"/>
            <a:ext cx="720079" cy="1170130"/>
          </a:xfrm>
          <a:prstGeom prst="rect">
            <a:avLst/>
          </a:prstGeom>
          <a:noFill/>
        </p:spPr>
      </p:pic>
      <p:pic>
        <p:nvPicPr>
          <p:cNvPr id="10244" name="Picture 4" descr="http://www9l.incredimail.com/scache/im/gallery/content/200806181240/content_7907_pre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60648"/>
            <a:ext cx="1323975" cy="466726"/>
          </a:xfrm>
          <a:prstGeom prst="rect">
            <a:avLst/>
          </a:prstGeom>
          <a:noFill/>
        </p:spPr>
      </p:pic>
      <p:pic>
        <p:nvPicPr>
          <p:cNvPr id="10248" name="Picture 8" descr="https://gofreighthub.io/wp-content/uploads/2019/03/FreightHub-truck-moving.gif"/>
          <p:cNvPicPr>
            <a:picLocks noChangeAspect="1" noChangeArrowheads="1" noCrop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732240" y="-171400"/>
            <a:ext cx="1728193" cy="1242137"/>
          </a:xfrm>
          <a:prstGeom prst="rect">
            <a:avLst/>
          </a:prstGeom>
          <a:noFill/>
        </p:spPr>
      </p:pic>
      <p:sp>
        <p:nvSpPr>
          <p:cNvPr id="10" name="Рамка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684584" y="188640"/>
            <a:ext cx="7834064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на смеси и сплавы</a:t>
            </a:r>
            <a:br>
              <a:rPr lang="ru-RU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922787"/>
              </p:ext>
            </p:extLst>
          </p:nvPr>
        </p:nvGraphicFramePr>
        <p:xfrm>
          <a:off x="251520" y="2852936"/>
          <a:ext cx="8640960" cy="1810212"/>
        </p:xfrm>
        <a:graphic>
          <a:graphicData uri="http://schemas.openxmlformats.org/drawingml/2006/table">
            <a:tbl>
              <a:tblPr/>
              <a:tblGrid>
                <a:gridCol w="1592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5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95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Раствор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Объём раствора, л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Концентрация вещества, %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Объём растворённого вещества, л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2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b="1" dirty="0">
                          <a:latin typeface="+mn-lt"/>
                          <a:ea typeface="Times New Roman"/>
                        </a:rPr>
                        <a:t>Исходный </a:t>
                      </a:r>
                    </a:p>
                  </a:txBody>
                  <a:tcPr marL="58644" marR="58644" marT="9069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dirty="0">
                          <a:latin typeface="+mn-lt"/>
                          <a:ea typeface="Times New Roman"/>
                        </a:rPr>
                        <a:t>5 </a:t>
                      </a: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en-US" sz="1400" dirty="0">
                          <a:latin typeface="+mn-lt"/>
                          <a:ea typeface="Times New Roman"/>
                        </a:rPr>
                        <a:t>12 </a:t>
                      </a:r>
                      <a:endParaRPr lang="ru-RU" sz="14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dirty="0">
                          <a:latin typeface="+mn-lt"/>
                          <a:ea typeface="Times New Roman"/>
                        </a:rPr>
                        <a:t>5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∙</a:t>
                      </a:r>
                      <a:r>
                        <a:rPr lang="ru-RU" sz="1400" dirty="0">
                          <a:latin typeface="+mn-lt"/>
                          <a:ea typeface="Times New Roman"/>
                        </a:rPr>
                        <a:t>0,12= 0,6</a:t>
                      </a: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2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b="1" dirty="0">
                          <a:latin typeface="+mn-lt"/>
                          <a:ea typeface="Times New Roman"/>
                        </a:rPr>
                        <a:t>Вода </a:t>
                      </a:r>
                    </a:p>
                  </a:txBody>
                  <a:tcPr marL="58644" marR="58644" marT="9069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dirty="0">
                          <a:latin typeface="+mn-lt"/>
                          <a:ea typeface="Times New Roman"/>
                        </a:rPr>
                        <a:t>7 </a:t>
                      </a: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en-US" sz="1400" dirty="0">
                          <a:latin typeface="+mn-lt"/>
                          <a:ea typeface="Times New Roman"/>
                        </a:rPr>
                        <a:t>- </a:t>
                      </a:r>
                      <a:endParaRPr lang="ru-RU" sz="14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en-US" sz="1400" dirty="0">
                          <a:latin typeface="+mn-lt"/>
                          <a:ea typeface="Times New Roman"/>
                        </a:rPr>
                        <a:t>- </a:t>
                      </a:r>
                      <a:endParaRPr lang="ru-RU" sz="14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38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b="1" dirty="0">
                          <a:latin typeface="+mn-lt"/>
                          <a:ea typeface="Times New Roman"/>
                        </a:rPr>
                        <a:t>Новый раствор </a:t>
                      </a:r>
                    </a:p>
                  </a:txBody>
                  <a:tcPr marL="58644" marR="58644" marT="9069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>
                          <a:latin typeface="+mn-lt"/>
                          <a:ea typeface="Times New Roman"/>
                        </a:rPr>
                        <a:t>5+7=12 </a:t>
                      </a: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en-US" sz="1400" dirty="0">
                          <a:latin typeface="+mn-lt"/>
                          <a:ea typeface="Times New Roman"/>
                        </a:rPr>
                        <a:t>x </a:t>
                      </a:r>
                      <a:endParaRPr lang="ru-RU" sz="1400" dirty="0">
                        <a:latin typeface="+mn-lt"/>
                        <a:ea typeface="Times New Roman"/>
                      </a:endParaRP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ru-RU" sz="1400" dirty="0">
                          <a:latin typeface="+mn-lt"/>
                          <a:ea typeface="Times New Roman"/>
                        </a:rPr>
                        <a:t>12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∙ </a:t>
                      </a:r>
                      <a:r>
                        <a:rPr lang="ru-RU" sz="1400" dirty="0">
                          <a:latin typeface="+mn-lt"/>
                          <a:ea typeface="Times New Roman"/>
                        </a:rPr>
                        <a:t>0,01х=0,12х</a:t>
                      </a:r>
                    </a:p>
                  </a:txBody>
                  <a:tcPr marL="58644" marR="58644" marT="90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944045"/>
              </p:ext>
            </p:extLst>
          </p:nvPr>
        </p:nvGraphicFramePr>
        <p:xfrm>
          <a:off x="251520" y="980728"/>
          <a:ext cx="8640960" cy="1507748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88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Сплав </a:t>
                      </a:r>
                      <a:endParaRPr lang="ru-RU" sz="18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Масса сплава, г </a:t>
                      </a:r>
                      <a:endParaRPr lang="ru-RU" sz="18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Концентрация вещества (золота),% </a:t>
                      </a:r>
                      <a:endParaRPr lang="ru-RU" sz="18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Масса вещества (золота), г </a:t>
                      </a:r>
                      <a:endParaRPr lang="ru-RU" sz="18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1 </a:t>
                      </a:r>
                      <a:endParaRPr lang="ru-RU" sz="1600" b="1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 </a:t>
                      </a:r>
                      <a:endParaRPr lang="ru-RU" sz="16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36 </a:t>
                      </a:r>
                      <a:endParaRPr lang="ru-RU" sz="16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0,36m 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2 </a:t>
                      </a:r>
                      <a:endParaRPr lang="ru-RU" sz="1600" b="1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 </a:t>
                      </a:r>
                      <a:endParaRPr lang="ru-RU" sz="16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64 </a:t>
                      </a:r>
                      <a:endParaRPr lang="ru-RU" sz="16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0,64m 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2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Новый сплав </a:t>
                      </a:r>
                      <a:endParaRPr lang="ru-RU" sz="1600" b="1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 + m = 2m </a:t>
                      </a:r>
                      <a:endParaRPr lang="ru-RU" sz="16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х</a:t>
                      </a:r>
                      <a:endParaRPr lang="ru-RU" sz="1600" dirty="0">
                        <a:latin typeface="Calibri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</a:rPr>
                        <a:t>     2m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∙</a:t>
                      </a:r>
                      <a:r>
                        <a:rPr lang="en-US" sz="1600" dirty="0"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050" dirty="0"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600" dirty="0">
                          <a:latin typeface="+mn-lt"/>
                          <a:ea typeface="Times New Roman"/>
                        </a:rPr>
                        <a:t>0,01</a:t>
                      </a:r>
                      <a:r>
                        <a:rPr lang="ru-RU" sz="1600" dirty="0">
                          <a:latin typeface="+mn-lt"/>
                          <a:ea typeface="Times New Roman"/>
                        </a:rPr>
                        <a:t>х = 0,02</a:t>
                      </a:r>
                      <a:r>
                        <a:rPr lang="en-US" sz="1600" dirty="0">
                          <a:latin typeface="+mn-lt"/>
                          <a:ea typeface="Times New Roman"/>
                        </a:rPr>
                        <a:t>m</a:t>
                      </a:r>
                      <a:r>
                        <a:rPr lang="ru-RU" sz="1600" dirty="0" err="1">
                          <a:latin typeface="+mn-lt"/>
                          <a:ea typeface="Times New Roman"/>
                        </a:rPr>
                        <a:t>х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57498" marR="57498" marT="889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3513"/>
              </p:ext>
            </p:extLst>
          </p:nvPr>
        </p:nvGraphicFramePr>
        <p:xfrm>
          <a:off x="251520" y="5085184"/>
          <a:ext cx="8640961" cy="1262164"/>
        </p:xfrm>
        <a:graphic>
          <a:graphicData uri="http://schemas.openxmlformats.org/drawingml/2006/table">
            <a:tbl>
              <a:tblPr/>
              <a:tblGrid>
                <a:gridCol w="1603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4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97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82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3946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Грибы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3623" marR="63623" marT="8836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Масса, кг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Концентрация, %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Масса сухого остатка («не воды»), кг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9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воды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b="1" dirty="0">
                          <a:latin typeface="+mn-lt"/>
                          <a:ea typeface="Times New Roman"/>
                        </a:rPr>
                        <a:t>«не воды» 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39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b="1" dirty="0">
                          <a:latin typeface="+mn-lt"/>
                          <a:ea typeface="Times New Roman"/>
                        </a:rPr>
                        <a:t>Свежие                </a:t>
                      </a:r>
                    </a:p>
                  </a:txBody>
                  <a:tcPr marL="63623" marR="63623" marT="8836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23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92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8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23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∙</a:t>
                      </a:r>
                      <a:r>
                        <a:rPr lang="ru-RU" sz="1600" dirty="0">
                          <a:latin typeface="+mn-lt"/>
                          <a:ea typeface="Times New Roman"/>
                        </a:rPr>
                        <a:t>0,08=1,84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9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b="1" dirty="0">
                          <a:latin typeface="+mn-lt"/>
                          <a:ea typeface="Times New Roman"/>
                        </a:rPr>
                        <a:t>Сухие </a:t>
                      </a:r>
                    </a:p>
                  </a:txBody>
                  <a:tcPr marL="63623" marR="63623" marT="8836" marB="0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х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>
                          <a:latin typeface="+mn-lt"/>
                          <a:ea typeface="Times New Roman"/>
                        </a:rPr>
                        <a:t>8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92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+mn-lt"/>
                          <a:ea typeface="Times New Roman"/>
                        </a:rPr>
                        <a:t>0,92х</a:t>
                      </a:r>
                    </a:p>
                  </a:txBody>
                  <a:tcPr marL="63623" marR="63623" marT="88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8" name="Picture 16" descr="https://ds04.infourok.ru/uploads/ex/09fe/0000f45d-fa709b5c/img2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DFCFA"/>
              </a:clrFrom>
              <a:clrTo>
                <a:srgbClr val="FDFC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1008112" cy="400142"/>
          </a:xfrm>
          <a:prstGeom prst="rect">
            <a:avLst/>
          </a:prstGeom>
          <a:noFill/>
        </p:spPr>
      </p:pic>
      <p:pic>
        <p:nvPicPr>
          <p:cNvPr id="10" name="Picture 2" descr="https://prokalorijnost.ru/wp-content/uploads/2019/11/18-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4941168"/>
            <a:ext cx="1512168" cy="537141"/>
          </a:xfrm>
          <a:prstGeom prst="rect">
            <a:avLst/>
          </a:prstGeom>
          <a:noFill/>
        </p:spPr>
      </p:pic>
      <p:pic>
        <p:nvPicPr>
          <p:cNvPr id="11" name="Picture 18" descr="http://ntk.edu54.ru/upload/medialibrary/c10/%D0%A1%D0%BB%D0%B0%D0%B9%D0%B4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492896"/>
            <a:ext cx="1728192" cy="405045"/>
          </a:xfrm>
          <a:prstGeom prst="rect">
            <a:avLst/>
          </a:prstGeom>
          <a:noFill/>
        </p:spPr>
      </p:pic>
      <p:pic>
        <p:nvPicPr>
          <p:cNvPr id="12" name="Picture 6" descr="https://st.depositphotos.com/2443131/2689/v/950/depositphotos_26890715-stock-illustration-laboratory-glassware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1944216" cy="611739"/>
          </a:xfrm>
          <a:prstGeom prst="rect">
            <a:avLst/>
          </a:prstGeom>
          <a:noFill/>
        </p:spPr>
      </p:pic>
      <p:pic>
        <p:nvPicPr>
          <p:cNvPr id="13" name="Picture 4" descr="https://nexusnewsfeed.com/images/articles/article-30885/desktop/gold-bars.jpg?s=sm"/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CFBF9"/>
              </a:clrFrom>
              <a:clrTo>
                <a:srgbClr val="FCFB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576064" cy="432986"/>
          </a:xfrm>
          <a:prstGeom prst="rect">
            <a:avLst/>
          </a:prstGeom>
          <a:noFill/>
        </p:spPr>
      </p:pic>
      <p:sp>
        <p:nvSpPr>
          <p:cNvPr id="14" name="Рамка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br>
              <a:rPr lang="ru-RU" sz="1800" b="1" dirty="0"/>
            </a:br>
            <a:br>
              <a:rPr lang="ru-RU" sz="1800" b="1" dirty="0"/>
            </a:br>
            <a:br>
              <a:rPr lang="ru-RU" sz="1800" b="1" dirty="0"/>
            </a:br>
            <a:r>
              <a:rPr lang="ru-RU" sz="1800" b="1" dirty="0"/>
              <a:t>Задача 3</a:t>
            </a:r>
            <a:r>
              <a:rPr lang="ru-RU" sz="1800" i="1" dirty="0"/>
              <a:t>.</a:t>
            </a:r>
            <a:r>
              <a:rPr lang="ru-RU" sz="1800" b="1" dirty="0"/>
              <a:t> (навстречу друг другу) </a:t>
            </a:r>
            <a:r>
              <a:rPr lang="ru-RU" sz="1800" i="1" dirty="0"/>
              <a:t> </a:t>
            </a:r>
            <a:br>
              <a:rPr lang="ru-RU" sz="1800" i="1" dirty="0"/>
            </a:br>
            <a:r>
              <a:rPr lang="ru-RU" sz="1800" i="1" dirty="0"/>
              <a:t>Из двух городов одновременно навстречу друг другу отправились два велосипедиста. Проехав некоторую часть пути, первый велосипедист сделал остановку на 36 минут, а затем продолжил движение до встречи со вторым велосипедистом. Расстояние между городами составляет 82 км, скорость первого велосипедиста равна 28 км/ч, скорость второго — 10 км/ч. Определите расстояние от города, из которого выехал второй велосипедист, до места встречи. </a:t>
            </a:r>
            <a:endParaRPr lang="ru-RU" sz="1800" dirty="0"/>
          </a:p>
        </p:txBody>
      </p:sp>
      <p:graphicFrame>
        <p:nvGraphicFramePr>
          <p:cNvPr id="36" name="Таблица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120643"/>
              </p:ext>
            </p:extLst>
          </p:nvPr>
        </p:nvGraphicFramePr>
        <p:xfrm>
          <a:off x="251520" y="2996952"/>
          <a:ext cx="8568952" cy="1477404"/>
        </p:xfrm>
        <a:graphic>
          <a:graphicData uri="http://schemas.openxmlformats.org/drawingml/2006/table">
            <a:tbl>
              <a:tblPr/>
              <a:tblGrid>
                <a:gridCol w="1992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5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Данные</a:t>
                      </a:r>
                      <a:endParaRPr lang="ru-RU" sz="240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+mn-lt"/>
                          <a:ea typeface="TimesNewRomanPS-BoldMT"/>
                        </a:rPr>
                        <a:t>v</a:t>
                      </a:r>
                      <a:r>
                        <a:rPr lang="ru-RU" sz="2400" b="1" dirty="0">
                          <a:latin typeface="+mn-lt"/>
                          <a:ea typeface="TimesNewRomanPS-BoldMT"/>
                        </a:rPr>
                        <a:t>, км/ч</a:t>
                      </a:r>
                      <a:endParaRPr lang="ru-RU" sz="240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+mn-lt"/>
                          <a:ea typeface="TimesNewRomanPS-BoldMT"/>
                        </a:rPr>
                        <a:t>s</a:t>
                      </a:r>
                      <a:r>
                        <a:rPr lang="ru-RU" sz="2400" b="1" dirty="0">
                          <a:latin typeface="+mn-lt"/>
                          <a:ea typeface="TimesNewRomanPS-BoldMT"/>
                        </a:rPr>
                        <a:t>, км</a:t>
                      </a:r>
                      <a:endParaRPr lang="ru-RU" sz="240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+mn-lt"/>
                          <a:ea typeface="TimesNewRomanPS-BoldMT"/>
                        </a:rPr>
                        <a:t>t</a:t>
                      </a:r>
                      <a:r>
                        <a:rPr lang="ru-RU" sz="2400" b="1" dirty="0">
                          <a:latin typeface="+mn-lt"/>
                          <a:ea typeface="TimesNewRomanPS-BoldMT"/>
                        </a:rPr>
                        <a:t>, ч</a:t>
                      </a:r>
                      <a:endParaRPr lang="ru-RU" sz="240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1велосипедист</a:t>
                      </a:r>
                      <a:endParaRPr lang="ru-RU" sz="2400" b="1" i="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i="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i="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i="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2велосипедист</a:t>
                      </a:r>
                      <a:endParaRPr lang="ru-RU" sz="2400" b="1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i="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i="0" dirty="0"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endParaRPr lang="ru-RU" sz="2400" i="0" dirty="0">
                        <a:solidFill>
                          <a:srgbClr val="0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35922" marR="35922" marT="35922" marB="3592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0" name="Picture 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40352" y="3501008"/>
            <a:ext cx="230426" cy="432048"/>
          </a:xfrm>
          <a:prstGeom prst="rect">
            <a:avLst/>
          </a:prstGeom>
          <a:noFill/>
        </p:spPr>
      </p:pic>
      <p:sp>
        <p:nvSpPr>
          <p:cNvPr id="20503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2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6336" y="4005064"/>
            <a:ext cx="504056" cy="405704"/>
          </a:xfrm>
          <a:prstGeom prst="rect">
            <a:avLst/>
          </a:prstGeom>
          <a:noFill/>
        </p:spPr>
      </p:pic>
      <p:pic>
        <p:nvPicPr>
          <p:cNvPr id="43" name="Рисунок 42" descr="https://im0-tub-ru.yandex.net/i?id=5729a980259b6a3e99bcdd613eecc27c&amp;n=13"/>
          <p:cNvPicPr/>
          <p:nvPr/>
        </p:nvPicPr>
        <p:blipFill>
          <a:blip r:embed="rId5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3645024"/>
            <a:ext cx="36004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Рисунок 43" descr="https://im0-tub-ru.yandex.net/i?id=5729a980259b6a3e99bcdd613eecc27c&amp;n=13"/>
          <p:cNvPicPr/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63688" y="4077072"/>
            <a:ext cx="360039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Прямоугольник 44"/>
          <p:cNvSpPr/>
          <p:nvPr/>
        </p:nvSpPr>
        <p:spPr>
          <a:xfrm>
            <a:off x="3131840" y="3573016"/>
            <a:ext cx="41549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Bef>
                <a:spcPts val="375"/>
              </a:spcBef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28</a:t>
            </a:r>
            <a:endParaRPr lang="ru-RU" sz="24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3059832" y="4005064"/>
            <a:ext cx="41549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Bef>
                <a:spcPts val="375"/>
              </a:spcBef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10</a:t>
            </a:r>
            <a:endParaRPr lang="ru-RU" sz="24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580112" y="3501008"/>
            <a:ext cx="300082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Bef>
                <a:spcPts val="375"/>
              </a:spcBef>
            </a:pP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х</a:t>
            </a:r>
            <a:endParaRPr lang="ru-RU" sz="24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436096" y="4005064"/>
            <a:ext cx="60785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Bef>
                <a:spcPts val="375"/>
              </a:spcBef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82-х</a:t>
            </a:r>
            <a:endParaRPr lang="ru-RU" sz="24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2843808" y="2348880"/>
            <a:ext cx="3612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</a:pPr>
            <a:r>
              <a:rPr lang="ru-RU" b="1" dirty="0">
                <a:ea typeface="Times New Roman" pitchFamily="18" charset="0"/>
                <a:cs typeface="Arial" pitchFamily="34" charset="0"/>
              </a:rPr>
              <a:t>Внесем данные задачи в таблицу:</a:t>
            </a:r>
            <a:endParaRPr lang="ru-RU" sz="2400" b="1" dirty="0">
              <a:cs typeface="Arial" pitchFamily="34" charset="0"/>
            </a:endParaRPr>
          </a:p>
        </p:txBody>
      </p:sp>
      <p:sp>
        <p:nvSpPr>
          <p:cNvPr id="20506" name="Rectangle 26"/>
          <p:cNvSpPr>
            <a:spLocks noChangeArrowheads="1"/>
          </p:cNvSpPr>
          <p:nvPr/>
        </p:nvSpPr>
        <p:spPr bwMode="auto">
          <a:xfrm>
            <a:off x="2555776" y="4725144"/>
            <a:ext cx="42484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Время остановки 36мин =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9" name="Picture 2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8100" cy="209550"/>
          </a:xfrm>
          <a:prstGeom prst="rect">
            <a:avLst/>
          </a:prstGeom>
          <a:noFill/>
        </p:spPr>
      </p:pic>
      <p:sp>
        <p:nvSpPr>
          <p:cNvPr id="20511" name="Rectangle 31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2" name="Picture 3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076325"/>
            <a:ext cx="47625" cy="238125"/>
          </a:xfrm>
          <a:prstGeom prst="rect">
            <a:avLst/>
          </a:prstGeom>
          <a:noFill/>
        </p:spPr>
      </p:pic>
      <p:sp>
        <p:nvSpPr>
          <p:cNvPr id="20516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20" name="Picture 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8100" cy="209550"/>
          </a:xfrm>
          <a:prstGeom prst="rect">
            <a:avLst/>
          </a:prstGeom>
          <a:noFill/>
        </p:spPr>
      </p:pic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347864" y="5229200"/>
            <a:ext cx="2326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b="1" dirty="0">
                <a:solidFill>
                  <a:prstClr val="black"/>
                </a:solidFill>
              </a:rPr>
              <a:t>Составим уравнение:</a:t>
            </a:r>
          </a:p>
        </p:txBody>
      </p:sp>
      <p:sp>
        <p:nvSpPr>
          <p:cNvPr id="20528" name="Rectangle 4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27" name="Picture 4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5805264"/>
            <a:ext cx="1409700" cy="457200"/>
          </a:xfrm>
          <a:prstGeom prst="rect">
            <a:avLst/>
          </a:prstGeom>
          <a:noFill/>
        </p:spPr>
      </p:pic>
      <p:pic>
        <p:nvPicPr>
          <p:cNvPr id="20529" name="Picture 49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4725144"/>
            <a:ext cx="792088" cy="792088"/>
          </a:xfrm>
          <a:prstGeom prst="rect">
            <a:avLst/>
          </a:prstGeom>
          <a:noFill/>
        </p:spPr>
      </p:pic>
      <p:sp>
        <p:nvSpPr>
          <p:cNvPr id="20531" name="Rectangle 5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602" name="AutoShape 2" descr="https://xn--74-unc.xn--p1ai/templates/Counstruct-City/icons/set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7164288" y="1340768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3779912" y="1628800"/>
            <a:ext cx="3500375" cy="206895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Овал 53"/>
          <p:cNvSpPr/>
          <p:nvPr/>
        </p:nvSpPr>
        <p:spPr>
          <a:xfrm>
            <a:off x="1331640" y="1628800"/>
            <a:ext cx="100811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6" name="Прямая со стрелкой 55"/>
          <p:cNvCxnSpPr/>
          <p:nvPr/>
        </p:nvCxnSpPr>
        <p:spPr>
          <a:xfrm>
            <a:off x="1979712" y="1988840"/>
            <a:ext cx="1224136" cy="22322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Овал 56"/>
          <p:cNvSpPr/>
          <p:nvPr/>
        </p:nvSpPr>
        <p:spPr>
          <a:xfrm>
            <a:off x="2195736" y="1340768"/>
            <a:ext cx="1008112" cy="360040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 стрелкой 57"/>
          <p:cNvCxnSpPr>
            <a:endCxn id="48" idx="1"/>
          </p:cNvCxnSpPr>
          <p:nvPr/>
        </p:nvCxnSpPr>
        <p:spPr>
          <a:xfrm>
            <a:off x="2915816" y="1700808"/>
            <a:ext cx="2520280" cy="25096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Овал 61"/>
          <p:cNvSpPr/>
          <p:nvPr/>
        </p:nvSpPr>
        <p:spPr>
          <a:xfrm>
            <a:off x="7740352" y="836712"/>
            <a:ext cx="1008112" cy="360040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3" name="Прямая со стрелкой 62"/>
          <p:cNvCxnSpPr>
            <a:stCxn id="62" idx="4"/>
            <a:endCxn id="20506" idx="0"/>
          </p:cNvCxnSpPr>
          <p:nvPr/>
        </p:nvCxnSpPr>
        <p:spPr>
          <a:xfrm flipH="1">
            <a:off x="4680012" y="1196752"/>
            <a:ext cx="3564396" cy="3528392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3635896" y="4725144"/>
            <a:ext cx="17732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600" dirty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lang="ru-RU" sz="4400" dirty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= </a:t>
            </a:r>
            <a:r>
              <a:rPr lang="en-US" sz="4400" dirty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lang="ru-RU" sz="4400" dirty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lang="en-US" sz="4400" dirty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endParaRPr lang="en-US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Рамка 3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95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6372200" y="5445224"/>
            <a:ext cx="2376264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hlinkClick r:id="rId11" action="ppaction://hlinkpres?slideindex=1&amp;slidetitle="/>
              </a:rPr>
              <a:t>Задачи на движение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10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0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7" dur="1000"/>
                                        <p:tgtEl>
                                          <p:spTgt spid="2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0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0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1000"/>
                                        <p:tgtEl>
                                          <p:spTgt spid="20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4" grpId="0" animBg="1"/>
      <p:bldP spid="57" grpId="0" animBg="1"/>
      <p:bldP spid="6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1102</Words>
  <Application>Microsoft Office PowerPoint</Application>
  <PresentationFormat>Экран (4:3)</PresentationFormat>
  <Paragraphs>208</Paragraphs>
  <Slides>26</Slides>
  <Notes>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Times New Roman</vt:lpstr>
      <vt:lpstr>TimesNewRomanPS-BoldMT</vt:lpstr>
      <vt:lpstr>Тема Office</vt:lpstr>
      <vt:lpstr>Слайд</vt:lpstr>
      <vt:lpstr>Решение текстовых задач</vt:lpstr>
      <vt:lpstr>Презентация PowerPoint</vt:lpstr>
      <vt:lpstr>Презентация PowerPoint</vt:lpstr>
      <vt:lpstr>Презентация PowerPoint</vt:lpstr>
      <vt:lpstr>Алгоритм решения задач </vt:lpstr>
      <vt:lpstr>Модуль «Алгебра»</vt:lpstr>
      <vt:lpstr>Требования к выполнению заданий с развернутым ответом</vt:lpstr>
      <vt:lpstr>Оценивание заданий с развернутым ответом</vt:lpstr>
      <vt:lpstr>Критерии выполнения задания 21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  <vt:lpstr>Презентация PowerPoint</vt:lpstr>
      <vt:lpstr>Презентация PowerPoint</vt:lpstr>
      <vt:lpstr>Презентация PowerPoint</vt:lpstr>
      <vt:lpstr>Табличный способ решения текстовых задач </vt:lpstr>
      <vt:lpstr>    Задачи на движение </vt:lpstr>
      <vt:lpstr>Задачи на смеси и сплавы </vt:lpstr>
      <vt:lpstr>   Задача 3. (навстречу друг другу)   Из двух городов одновременно навстречу друг другу отправились два велосипедиста. Проехав некоторую часть пути, первый велосипедист сделал остановку на 36 минут, а затем продолжил движение до встречи со вторым велосипедистом. Расстояние между городами составляет 82 км, скорость первого велосипедиста равна 28 км/ч, скорость второго — 10 км/ч. Определите расстояние от города, из которого выехал второй велосипедист, до места встречи.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текстовых задач</dc:title>
  <dc:creator>www</dc:creator>
  <cp:lastModifiedBy>GRG</cp:lastModifiedBy>
  <cp:revision>45</cp:revision>
  <dcterms:created xsi:type="dcterms:W3CDTF">2021-02-21T06:30:42Z</dcterms:created>
  <dcterms:modified xsi:type="dcterms:W3CDTF">2021-03-18T08:47:18Z</dcterms:modified>
</cp:coreProperties>
</file>