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48" r:id="rId1"/>
    <p:sldMasterId id="2147484261" r:id="rId2"/>
    <p:sldMasterId id="2147484274" r:id="rId3"/>
  </p:sldMasterIdLst>
  <p:notesMasterIdLst>
    <p:notesMasterId r:id="rId34"/>
  </p:notesMasterIdLst>
  <p:sldIdLst>
    <p:sldId id="258" r:id="rId4"/>
    <p:sldId id="508" r:id="rId5"/>
    <p:sldId id="509" r:id="rId6"/>
    <p:sldId id="542" r:id="rId7"/>
    <p:sldId id="515" r:id="rId8"/>
    <p:sldId id="519" r:id="rId9"/>
    <p:sldId id="520" r:id="rId10"/>
    <p:sldId id="541" r:id="rId11"/>
    <p:sldId id="521" r:id="rId12"/>
    <p:sldId id="522" r:id="rId13"/>
    <p:sldId id="526" r:id="rId14"/>
    <p:sldId id="547" r:id="rId15"/>
    <p:sldId id="525" r:id="rId16"/>
    <p:sldId id="528" r:id="rId17"/>
    <p:sldId id="548" r:id="rId18"/>
    <p:sldId id="549" r:id="rId19"/>
    <p:sldId id="550" r:id="rId20"/>
    <p:sldId id="551" r:id="rId21"/>
    <p:sldId id="552" r:id="rId22"/>
    <p:sldId id="553" r:id="rId23"/>
    <p:sldId id="554" r:id="rId24"/>
    <p:sldId id="555" r:id="rId25"/>
    <p:sldId id="556" r:id="rId26"/>
    <p:sldId id="557" r:id="rId27"/>
    <p:sldId id="530" r:id="rId28"/>
    <p:sldId id="533" r:id="rId29"/>
    <p:sldId id="543" r:id="rId30"/>
    <p:sldId id="544" r:id="rId31"/>
    <p:sldId id="545" r:id="rId32"/>
    <p:sldId id="546" r:id="rId33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76" autoAdjust="0"/>
    <p:restoredTop sz="94649" autoAdjust="0"/>
  </p:normalViewPr>
  <p:slideViewPr>
    <p:cSldViewPr>
      <p:cViewPr varScale="1">
        <p:scale>
          <a:sx n="105" d="100"/>
          <a:sy n="105" d="100"/>
        </p:scale>
        <p:origin x="126" y="53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585B478-45A3-44FE-A797-85530663857D}" type="datetimeFigureOut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B711EA1-CB36-4DD8-A530-6E6A46C011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66992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71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129D77B-0100-4A97-87E1-541ED23B006E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A5739D2-3542-4A57-B39B-9383FEB5D1FD}" type="slidenum">
              <a:rPr lang="ru-RU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7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BEE8BF-B476-411E-B252-1147775B79C7}" type="datetimeFigureOut">
              <a:rPr lang="ru-RU" smtClean="0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52F8C1-B8CB-4DAA-ADD6-1B2B5E5DBFC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360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9264A8-FE71-4A2F-B932-7296B306F4E9}" type="datetimeFigureOut">
              <a:rPr lang="ru-RU" smtClean="0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3E8D7B-30A0-4D08-AC86-FE41EF8B5A3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186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A104D3-7710-451E-A5C2-A92914577DDE}" type="datetimeFigureOut">
              <a:rPr lang="ru-RU" smtClean="0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8BDE63-C9A3-4609-A83F-5BC6FBB882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669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E33D6D-E2B8-4244-9A08-5BE67DC0DA10}" type="datetimeFigureOut">
              <a:rPr lang="ru-RU" smtClean="0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C73ED6-2D72-46DB-84E1-2AD6582D4DB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202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D52AED-01C0-445B-B79E-62A5085E913B}" type="datetimeFigureOut">
              <a:rPr lang="ru-RU" smtClean="0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62F20D-D39D-426A-94ED-A8A4AB11321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871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346912-273E-4986-9D6C-E88121172744}" type="datetimeFigureOut">
              <a:rPr lang="ru-RU" smtClean="0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38E81A-0646-40C6-81A1-33DD5D9BA6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551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951F8B-8DAC-4CE6-9F78-88EE105E16F4}" type="datetimeFigureOut">
              <a:rPr lang="ru-RU" smtClean="0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43999E-A237-4FE7-ADE4-AA90903EA92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456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6D5C151-7FD7-4E82-AD8B-7B21EC18696A}" type="datetimeFigureOut">
              <a:rPr lang="ru-RU" smtClean="0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4BE19-85A4-487D-BA3C-292D3F1281E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820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962AAE-02B9-43A6-97A2-613B6D5BD9BF}" type="datetimeFigureOut">
              <a:rPr lang="ru-RU" smtClean="0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A0D9C6-C4CC-400F-B401-B39A4C28752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982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B4F2A6-DE30-46DD-9590-CD78964D482C}" type="datetimeFigureOut">
              <a:rPr lang="ru-RU" smtClean="0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155090-109A-4DF1-B64D-1706F88BC12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233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3445A1-C96A-4A61-A506-A7F6999BB4F3}" type="datetimeFigureOut">
              <a:rPr lang="ru-RU" smtClean="0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FA5D44-F062-4265-BBD4-F49F6A30C7E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508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228850"/>
            <a:ext cx="8915400" cy="457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2686050"/>
            <a:ext cx="4572000" cy="228600"/>
          </a:xfrm>
        </p:spPr>
        <p:txBody>
          <a:bodyPr/>
          <a:lstStyle>
            <a:lvl1pPr marL="0" indent="0">
              <a:defRPr sz="1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5017294"/>
            <a:ext cx="2133600" cy="126206"/>
          </a:xfrm>
        </p:spPr>
        <p:txBody>
          <a:bodyPr/>
          <a:lstStyle>
            <a:lvl1pPr>
              <a:defRPr b="0">
                <a:latin typeface="Arial Black" pitchFamily="34" charset="0"/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0">
                <a:latin typeface="Arial Black" pitchFamily="34" charset="0"/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5017294"/>
            <a:ext cx="2133600" cy="126206"/>
          </a:xfrm>
        </p:spPr>
        <p:txBody>
          <a:bodyPr/>
          <a:lstStyle>
            <a:lvl1pPr>
              <a:defRPr b="0">
                <a:latin typeface="Arial Black" pitchFamily="34" charset="0"/>
              </a:defRPr>
            </a:lvl1pPr>
          </a:lstStyle>
          <a:p>
            <a:pPr>
              <a:defRPr/>
            </a:pPr>
            <a:fld id="{FF626AE8-53CB-44E6-AE75-3391EB9B6907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559581"/>
      </p:ext>
    </p:extLst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CABE0-B7D2-4A33-8686-0A4A60E2480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305161"/>
      </p:ext>
    </p:extLst>
  </p:cSld>
  <p:clrMapOvr>
    <a:masterClrMapping/>
  </p:clrMapOvr>
  <p:transition spd="med"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EC5D2-F26F-40D9-97DB-6EB2D175C749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549628"/>
      </p:ext>
    </p:extLst>
  </p:cSld>
  <p:clrMapOvr>
    <a:masterClrMapping/>
  </p:clrMapOvr>
  <p:transition spd="med"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267200" cy="3943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914400"/>
            <a:ext cx="4267200" cy="3943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C90D1-79A0-4D7F-BCE3-763B05CC2472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727733"/>
      </p:ext>
    </p:extLst>
  </p:cSld>
  <p:clrMapOvr>
    <a:masterClrMapping/>
  </p:clrMapOvr>
  <p:transition spd="med"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772907-39DD-4734-B9BD-13F76CF7A82F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252233"/>
      </p:ext>
    </p:extLst>
  </p:cSld>
  <p:clrMapOvr>
    <a:masterClrMapping/>
  </p:clrMapOvr>
  <p:transition spd="med"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F5DD6-0268-4EBD-8763-DEFC7E403910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252106"/>
      </p:ext>
    </p:extLst>
  </p:cSld>
  <p:clrMapOvr>
    <a:masterClrMapping/>
  </p:clrMapOvr>
  <p:transition spd="med"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BEF37-040A-4FC8-B055-0A4837CEF08F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915701"/>
      </p:ext>
    </p:extLst>
  </p:cSld>
  <p:clrMapOvr>
    <a:masterClrMapping/>
  </p:clrMapOvr>
  <p:transition spd="med"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97AE0B-6447-4B10-AD49-EE36ED9F3BD3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121507"/>
      </p:ext>
    </p:extLst>
  </p:cSld>
  <p:clrMapOvr>
    <a:masterClrMapping/>
  </p:clrMapOvr>
  <p:transition spd="med"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1C645-2137-4FA9-9062-41F6ECB6EF57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782300"/>
      </p:ext>
    </p:extLst>
  </p:cSld>
  <p:clrMapOvr>
    <a:masterClrMapping/>
  </p:clrMapOvr>
  <p:transition spd="med"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BE44BB-8176-4A26-84AD-117CDAA8CB8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549127"/>
      </p:ext>
    </p:extLst>
  </p:cSld>
  <p:clrMapOvr>
    <a:masterClrMapping/>
  </p:clrMapOvr>
  <p:transition spd="med">
    <p:fade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72300" y="114300"/>
            <a:ext cx="2171700" cy="47434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"/>
            <a:ext cx="6362700" cy="4743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3655B-37A2-41E5-84F4-409E1CC6DB4D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152423"/>
      </p:ext>
    </p:extLst>
  </p:cSld>
  <p:clrMapOvr>
    <a:masterClrMapping/>
  </p:clrMapOvr>
  <p:transition spd="med">
    <p:fade thruBlk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"/>
            <a:ext cx="8686800" cy="4000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914400"/>
            <a:ext cx="4267200" cy="39433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914400"/>
            <a:ext cx="4267200" cy="39433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031B4-970A-4D07-9ADC-9DF0FFDA1CD2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797326"/>
      </p:ext>
    </p:extLst>
  </p:cSld>
  <p:clrMapOvr>
    <a:masterClrMapping/>
  </p:clrMapOvr>
  <p:transition spd="med">
    <p:fade thruBlk="1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228850"/>
            <a:ext cx="8915400" cy="457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2686050"/>
            <a:ext cx="4572000" cy="228600"/>
          </a:xfrm>
        </p:spPr>
        <p:txBody>
          <a:bodyPr/>
          <a:lstStyle>
            <a:lvl1pPr marL="0" indent="0">
              <a:defRPr sz="1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5017294"/>
            <a:ext cx="2133600" cy="126206"/>
          </a:xfrm>
        </p:spPr>
        <p:txBody>
          <a:bodyPr/>
          <a:lstStyle>
            <a:lvl1pPr>
              <a:defRPr b="0">
                <a:latin typeface="Arial Black" pitchFamily="34" charset="0"/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0">
                <a:latin typeface="Arial Black" pitchFamily="34" charset="0"/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5017294"/>
            <a:ext cx="2133600" cy="126206"/>
          </a:xfrm>
        </p:spPr>
        <p:txBody>
          <a:bodyPr/>
          <a:lstStyle>
            <a:lvl1pPr>
              <a:defRPr b="0">
                <a:latin typeface="Arial Black" pitchFamily="34" charset="0"/>
              </a:defRPr>
            </a:lvl1pPr>
          </a:lstStyle>
          <a:p>
            <a:pPr>
              <a:defRPr/>
            </a:pPr>
            <a:fld id="{FF626AE8-53CB-44E6-AE75-3391EB9B6907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997082"/>
      </p:ext>
    </p:extLst>
  </p:cSld>
  <p:clrMapOvr>
    <a:masterClrMapping/>
  </p:clrMapOvr>
  <p:transition spd="med">
    <p:fade thruBlk="1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CABE0-B7D2-4A33-8686-0A4A60E2480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770529"/>
      </p:ext>
    </p:extLst>
  </p:cSld>
  <p:clrMapOvr>
    <a:masterClrMapping/>
  </p:clrMapOvr>
  <p:transition spd="med">
    <p:fade thruBlk="1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EC5D2-F26F-40D9-97DB-6EB2D175C749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557646"/>
      </p:ext>
    </p:extLst>
  </p:cSld>
  <p:clrMapOvr>
    <a:masterClrMapping/>
  </p:clrMapOvr>
  <p:transition spd="med">
    <p:fade thruBlk="1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267200" cy="3943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914400"/>
            <a:ext cx="4267200" cy="3943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C90D1-79A0-4D7F-BCE3-763B05CC2472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862025"/>
      </p:ext>
    </p:extLst>
  </p:cSld>
  <p:clrMapOvr>
    <a:masterClrMapping/>
  </p:clrMapOvr>
  <p:transition spd="med">
    <p:fade thruBlk="1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772907-39DD-4734-B9BD-13F76CF7A82F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408210"/>
      </p:ext>
    </p:extLst>
  </p:cSld>
  <p:clrMapOvr>
    <a:masterClrMapping/>
  </p:clrMapOvr>
  <p:transition spd="med">
    <p:fade thruBlk="1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F5DD6-0268-4EBD-8763-DEFC7E403910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282989"/>
      </p:ext>
    </p:extLst>
  </p:cSld>
  <p:clrMapOvr>
    <a:masterClrMapping/>
  </p:clrMapOvr>
  <p:transition spd="med">
    <p:fade thruBlk="1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BEF37-040A-4FC8-B055-0A4837CEF08F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59696"/>
      </p:ext>
    </p:extLst>
  </p:cSld>
  <p:clrMapOvr>
    <a:masterClrMapping/>
  </p:clrMapOvr>
  <p:transition spd="med">
    <p:fade thruBlk="1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97AE0B-6447-4B10-AD49-EE36ED9F3BD3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811894"/>
      </p:ext>
    </p:extLst>
  </p:cSld>
  <p:clrMapOvr>
    <a:masterClrMapping/>
  </p:clrMapOvr>
  <p:transition spd="med">
    <p:fade thruBlk="1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1C645-2137-4FA9-9062-41F6ECB6EF57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715204"/>
      </p:ext>
    </p:extLst>
  </p:cSld>
  <p:clrMapOvr>
    <a:masterClrMapping/>
  </p:clrMapOvr>
  <p:transition spd="med">
    <p:fade thruBlk="1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BE44BB-8176-4A26-84AD-117CDAA8CB8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681864"/>
      </p:ext>
    </p:extLst>
  </p:cSld>
  <p:clrMapOvr>
    <a:masterClrMapping/>
  </p:clrMapOvr>
  <p:transition spd="med">
    <p:fade thruBlk="1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72300" y="114300"/>
            <a:ext cx="2171700" cy="47434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"/>
            <a:ext cx="6362700" cy="4743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3655B-37A2-41E5-84F4-409E1CC6DB4D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129198"/>
      </p:ext>
    </p:extLst>
  </p:cSld>
  <p:clrMapOvr>
    <a:masterClrMapping/>
  </p:clrMapOvr>
  <p:transition spd="med">
    <p:fade thruBlk="1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"/>
            <a:ext cx="8686800" cy="4000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914400"/>
            <a:ext cx="4267200" cy="39433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914400"/>
            <a:ext cx="4267200" cy="39433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031B4-970A-4D07-9ADC-9DF0FFDA1CD2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892242"/>
      </p:ext>
    </p:extLst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A6B319F-356B-4963-A5EB-3CDDCA7CD45F}" type="datetimeFigureOut">
              <a:rPr lang="ru-RU" smtClean="0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8C9B982-C665-4F9D-9443-8030E79803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734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9" r:id="rId1"/>
    <p:sldLayoutId id="2147484250" r:id="rId2"/>
    <p:sldLayoutId id="2147484251" r:id="rId3"/>
    <p:sldLayoutId id="2147484252" r:id="rId4"/>
    <p:sldLayoutId id="2147484253" r:id="rId5"/>
    <p:sldLayoutId id="2147484254" r:id="rId6"/>
    <p:sldLayoutId id="2147484255" r:id="rId7"/>
    <p:sldLayoutId id="2147484256" r:id="rId8"/>
    <p:sldLayoutId id="2147484257" r:id="rId9"/>
    <p:sldLayoutId id="2147484258" r:id="rId10"/>
    <p:sldLayoutId id="21474842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14300"/>
            <a:ext cx="8686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14400"/>
            <a:ext cx="8686800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4995862"/>
            <a:ext cx="2133600" cy="14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017294"/>
            <a:ext cx="2895600" cy="12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5017295"/>
            <a:ext cx="2133600" cy="10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D39528-682D-4F12-871B-553370CE7553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439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2" r:id="rId1"/>
    <p:sldLayoutId id="2147484263" r:id="rId2"/>
    <p:sldLayoutId id="2147484264" r:id="rId3"/>
    <p:sldLayoutId id="2147484265" r:id="rId4"/>
    <p:sldLayoutId id="2147484266" r:id="rId5"/>
    <p:sldLayoutId id="2147484267" r:id="rId6"/>
    <p:sldLayoutId id="2147484268" r:id="rId7"/>
    <p:sldLayoutId id="2147484269" r:id="rId8"/>
    <p:sldLayoutId id="2147484270" r:id="rId9"/>
    <p:sldLayoutId id="2147484271" r:id="rId10"/>
    <p:sldLayoutId id="2147484272" r:id="rId11"/>
    <p:sldLayoutId id="2147484273" r:id="rId12"/>
  </p:sldLayoutIdLst>
  <p:transition spd="med">
    <p:fade thruBlk="1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Georg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Georg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Georg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Georgia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200000"/>
        <a:buChar char="•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200000"/>
        <a:buChar char="–"/>
        <a:defRPr sz="28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200000"/>
        <a:buChar char="•"/>
        <a:defRPr sz="16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200000"/>
        <a:buChar char="–"/>
        <a:defRPr sz="14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200000"/>
        <a:buChar char="»"/>
        <a:defRPr sz="1400" b="1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14300"/>
            <a:ext cx="8686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14400"/>
            <a:ext cx="8686800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4995862"/>
            <a:ext cx="2133600" cy="14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017294"/>
            <a:ext cx="2895600" cy="12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5017294"/>
            <a:ext cx="2133600" cy="10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D39528-682D-4F12-871B-553370CE7553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639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5" r:id="rId1"/>
    <p:sldLayoutId id="2147484276" r:id="rId2"/>
    <p:sldLayoutId id="2147484277" r:id="rId3"/>
    <p:sldLayoutId id="2147484278" r:id="rId4"/>
    <p:sldLayoutId id="2147484279" r:id="rId5"/>
    <p:sldLayoutId id="2147484280" r:id="rId6"/>
    <p:sldLayoutId id="2147484281" r:id="rId7"/>
    <p:sldLayoutId id="2147484282" r:id="rId8"/>
    <p:sldLayoutId id="2147484283" r:id="rId9"/>
    <p:sldLayoutId id="2147484284" r:id="rId10"/>
    <p:sldLayoutId id="2147484285" r:id="rId11"/>
    <p:sldLayoutId id="2147484286" r:id="rId12"/>
  </p:sldLayoutIdLst>
  <p:transition spd="med">
    <p:fade thruBlk="1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Georg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Georg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Georg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Georgia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200000"/>
        <a:buChar char="•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200000"/>
        <a:buChar char="–"/>
        <a:defRPr sz="28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200000"/>
        <a:buChar char="•"/>
        <a:defRPr sz="16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200000"/>
        <a:buChar char="–"/>
        <a:defRPr sz="14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200000"/>
        <a:buChar char="»"/>
        <a:defRPr sz="1400" b="1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rtc_prezent_png\rtc_shapka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88" y="-20638"/>
            <a:ext cx="9158288" cy="1177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75606"/>
            <a:ext cx="8999984" cy="3600400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800" b="1" dirty="0" smtClean="0">
                <a:solidFill>
                  <a:srgbClr val="002060"/>
                </a:solidFill>
              </a:rPr>
              <a:t>Результаты 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государственной итоговой аттестации 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 выпускников 11-х классов общеобразовательных организаций </a:t>
            </a:r>
            <a:r>
              <a:rPr lang="ru-RU" sz="3200" i="1" dirty="0">
                <a:solidFill>
                  <a:srgbClr val="002060"/>
                </a:solidFill>
              </a:rPr>
              <a:t/>
            </a:r>
            <a:br>
              <a:rPr lang="ru-RU" sz="3200" i="1" dirty="0">
                <a:solidFill>
                  <a:srgbClr val="002060"/>
                </a:solidFill>
              </a:rPr>
            </a:br>
            <a:r>
              <a:rPr lang="ru-RU" sz="2800" b="1" dirty="0">
                <a:solidFill>
                  <a:srgbClr val="002060"/>
                </a:solidFill>
              </a:rPr>
              <a:t>Ленинск-Кузнецкого городского округа</a:t>
            </a:r>
            <a:br>
              <a:rPr lang="ru-RU" sz="2800" b="1" dirty="0">
                <a:solidFill>
                  <a:srgbClr val="002060"/>
                </a:solidFill>
              </a:rPr>
            </a:br>
            <a:r>
              <a:rPr lang="ru-RU" sz="2800" b="1" dirty="0">
                <a:solidFill>
                  <a:srgbClr val="002060"/>
                </a:solidFill>
              </a:rPr>
              <a:t>за </a:t>
            </a:r>
            <a:r>
              <a:rPr lang="ru-RU" sz="2800" b="1" dirty="0" smtClean="0">
                <a:solidFill>
                  <a:srgbClr val="002060"/>
                </a:solidFill>
              </a:rPr>
              <a:t>2017-2018 </a:t>
            </a:r>
            <a:r>
              <a:rPr lang="ru-RU" sz="2800" b="1" dirty="0">
                <a:solidFill>
                  <a:srgbClr val="002060"/>
                </a:solidFill>
              </a:rPr>
              <a:t>учебный год</a:t>
            </a:r>
            <a:br>
              <a:rPr lang="ru-RU" sz="2800" b="1" dirty="0">
                <a:solidFill>
                  <a:srgbClr val="002060"/>
                </a:solidFill>
              </a:rPr>
            </a:br>
            <a:r>
              <a:rPr lang="ru-RU" sz="1600" b="1" i="1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  <a:t>Семинар</a:t>
            </a:r>
            <a:br>
              <a:rPr lang="ru-RU" sz="1600" b="1" i="1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1600" b="1" i="1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  <a:t>для учителей математики, работающих в 11 классах</a:t>
            </a:r>
            <a:br>
              <a:rPr lang="ru-RU" sz="1600" b="1" i="1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1600" b="1" i="1" dirty="0" smtClean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  <a:t>30 октября 2018 год</a:t>
            </a:r>
            <a:r>
              <a:rPr lang="ru-RU" sz="1600" b="1" i="1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1600" b="1" i="1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ru-RU" sz="1600" b="1" i="1" dirty="0" smtClean="0">
              <a:solidFill>
                <a:srgbClr val="002060"/>
              </a:solidFill>
            </a:endParaRPr>
          </a:p>
        </p:txBody>
      </p:sp>
      <p:sp>
        <p:nvSpPr>
          <p:cNvPr id="15" name="Прямоугольник 8"/>
          <p:cNvSpPr>
            <a:spLocks noChangeArrowheads="1"/>
          </p:cNvSpPr>
          <p:nvPr/>
        </p:nvSpPr>
        <p:spPr bwMode="auto">
          <a:xfrm>
            <a:off x="3308306" y="3253032"/>
            <a:ext cx="5584174" cy="31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r">
              <a:lnSpc>
                <a:spcPct val="90000"/>
              </a:lnSpc>
            </a:pPr>
            <a:r>
              <a:rPr lang="ru-RU" sz="1600" dirty="0" smtClean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Объект 2"/>
          <p:cNvSpPr>
            <a:spLocks noGrp="1"/>
          </p:cNvSpPr>
          <p:nvPr>
            <p:ph idx="1"/>
          </p:nvPr>
        </p:nvSpPr>
        <p:spPr>
          <a:xfrm>
            <a:off x="395536" y="339503"/>
            <a:ext cx="8352928" cy="417772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Font typeface="Wingdings 3" pitchFamily="18" charset="2"/>
              <a:buNone/>
              <a:defRPr/>
            </a:pPr>
            <a:r>
              <a:rPr lang="ru-RU" dirty="0" smtClean="0"/>
              <a:t>Программа</a:t>
            </a:r>
          </a:p>
          <a:p>
            <a:pPr algn="just">
              <a:buClr>
                <a:srgbClr val="E78712"/>
              </a:buCl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государственной итоговой аттестации  выпускников 11-х классов общеобразовательных организаций Ленинск-Кузнецкого городского округа за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2017-2018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год,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Л.И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Байер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зав.отделом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ДПО «НМЦ».</a:t>
            </a:r>
          </a:p>
          <a:p>
            <a:pPr algn="just">
              <a:defRPr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ошибок учащихся в заданиях с развернутым ответом на итоговой аттестации по математике в форме ЕГЭ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Т.В. Леонова, учитель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математики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МБНОУ «Гимназия №18», Л.И. Виноградова учитель математики МБОУ СОШ № 8,члены         региональной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экзаменационной комиссии по проверке экзаменационных работ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выпускников 11-х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классов на государственной итоговой аттестации.</a:t>
            </a:r>
          </a:p>
          <a:p>
            <a:pPr algn="just">
              <a:buClr>
                <a:srgbClr val="E78712"/>
              </a:buCl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Особенности подготовки к ЕГЭ 2019 г. на основе результатов ЕГЭ 2018 по математике</a:t>
            </a:r>
            <a:r>
              <a:rPr lang="ru-RU" sz="2000" dirty="0" smtClean="0"/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основе анализа типичных затруднений при выполнении заданий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ЕГЭ),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Л.И.Байер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зав.отделом МБОУ ДПО «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НМЦ».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E78712"/>
              </a:buClr>
              <a:defRPr/>
            </a:pPr>
            <a:endParaRPr lang="ru-RU" dirty="0" smtClean="0"/>
          </a:p>
          <a:p>
            <a:pPr>
              <a:defRPr/>
            </a:pPr>
            <a:endParaRPr lang="ru-RU" dirty="0" smtClean="0"/>
          </a:p>
          <a:p>
            <a:pPr>
              <a:defRPr/>
            </a:pPr>
            <a:endParaRPr lang="ru-RU" dirty="0" smtClean="0"/>
          </a:p>
          <a:p>
            <a:pPr>
              <a:defRPr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11530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7013" y="479822"/>
            <a:ext cx="6989762" cy="960834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kern="0" dirty="0">
                <a:solidFill>
                  <a:srgbClr val="39639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участников </a:t>
            </a:r>
            <a:r>
              <a:rPr lang="ru-RU" sz="4000" b="1" kern="0" dirty="0" smtClean="0">
                <a:solidFill>
                  <a:srgbClr val="39639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ЕГЭ</a:t>
            </a:r>
            <a:endParaRPr lang="ru-RU" sz="2800" b="1" cap="small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3568562"/>
              </p:ext>
            </p:extLst>
          </p:nvPr>
        </p:nvGraphicFramePr>
        <p:xfrm>
          <a:off x="630241" y="1347789"/>
          <a:ext cx="8072437" cy="37081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34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51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50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487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79239">
                <a:tc>
                  <a:txBody>
                    <a:bodyPr/>
                    <a:lstStyle/>
                    <a:p>
                      <a:r>
                        <a:rPr lang="ru-RU" sz="2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Категория ОО</a:t>
                      </a:r>
                      <a:endParaRPr lang="ru-RU" sz="21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34307" marB="34307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2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ГВЭ</a:t>
                      </a:r>
                      <a:endParaRPr lang="ru-RU" sz="21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34307" marB="343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2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Базовый уровень</a:t>
                      </a:r>
                      <a:endParaRPr lang="ru-RU" sz="21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34307" marB="343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2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Профильный уровень</a:t>
                      </a:r>
                      <a:endParaRPr lang="ru-RU" sz="21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34307" marB="343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8935">
                <a:tc>
                  <a:txBody>
                    <a:bodyPr/>
                    <a:lstStyle/>
                    <a:p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СОШ</a:t>
                      </a:r>
                    </a:p>
                    <a:p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</a:t>
                      </a:r>
                    </a:p>
                    <a:p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  <a:p>
                      <a:endParaRPr lang="ru-RU" sz="21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1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34307" marB="34307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  <a:p>
                      <a:pPr algn="ctr"/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2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34307" marB="343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</a:t>
                      </a:r>
                    </a:p>
                    <a:p>
                      <a:pPr algn="ctr"/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  <a:p>
                      <a:pPr algn="ctr"/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1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416</a:t>
                      </a:r>
                      <a:endParaRPr lang="ru-RU" sz="21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6" marR="91446" marT="34307" marB="343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251</a:t>
                      </a:r>
                    </a:p>
                    <a:p>
                      <a:pPr algn="ctr"/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  <a:p>
                      <a:pPr algn="ctr"/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254</a:t>
                      </a:r>
                      <a:endParaRPr lang="ru-RU" sz="2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34307" marB="343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477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57200" y="114300"/>
            <a:ext cx="8686800" cy="513160"/>
          </a:xfrm>
        </p:spPr>
        <p:txBody>
          <a:bodyPr/>
          <a:lstStyle/>
          <a:p>
            <a:pPr algn="ctr"/>
            <a:r>
              <a:rPr lang="ru-RU" altLang="ru-RU" b="1" dirty="0" smtClean="0">
                <a:solidFill>
                  <a:schemeClr val="tx1"/>
                </a:solidFill>
              </a:rPr>
              <a:t>Базовый ЕГЭ по математике</a:t>
            </a:r>
            <a:endParaRPr lang="ru-RU" altLang="ru-RU" dirty="0" smtClean="0"/>
          </a:p>
        </p:txBody>
      </p:sp>
      <p:sp>
        <p:nvSpPr>
          <p:cNvPr id="6147" name="Объект 2"/>
          <p:cNvSpPr>
            <a:spLocks noGrp="1"/>
          </p:cNvSpPr>
          <p:nvPr>
            <p:ph idx="1"/>
          </p:nvPr>
        </p:nvSpPr>
        <p:spPr>
          <a:xfrm>
            <a:off x="457200" y="627534"/>
            <a:ext cx="8435280" cy="4051622"/>
          </a:xfrm>
        </p:spPr>
        <p:txBody>
          <a:bodyPr/>
          <a:lstStyle/>
          <a:p>
            <a:pPr algn="just"/>
            <a:r>
              <a:rPr lang="ru-RU" altLang="ru-RU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Предназначен для государственной итоговой аттестации выпускников, не планирующих продолжение образования в профессиях, предъявляющих специальные требования к уровню математической подготовки.</a:t>
            </a:r>
          </a:p>
          <a:p>
            <a:pPr algn="just"/>
            <a:r>
              <a:rPr lang="ru-RU" altLang="ru-RU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Отводится 3 часа (180 минут).</a:t>
            </a:r>
          </a:p>
          <a:p>
            <a:pPr algn="just"/>
            <a:r>
              <a:rPr lang="ru-RU" altLang="ru-RU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КИМ содержат 20 заданий с кратким ответом.</a:t>
            </a:r>
          </a:p>
          <a:p>
            <a:pPr algn="just"/>
            <a:r>
              <a:rPr lang="ru-RU" altLang="ru-RU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с текстом экзаменационной работы выдаются справочные материалы.</a:t>
            </a:r>
          </a:p>
          <a:p>
            <a:pPr algn="just"/>
            <a:r>
              <a:rPr lang="ru-RU" altLang="ru-RU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является облегченной версией профильного, он ориентирован на иную цель и другое направление изучения математики – математика для повседневной жизни и практической деятельности.</a:t>
            </a:r>
          </a:p>
          <a:p>
            <a:pPr algn="just"/>
            <a:r>
              <a:rPr lang="ru-RU" altLang="ru-RU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базового ЕГЭ по математике выдаются в отметках по пятибалльной шкале и не переводятся в </a:t>
            </a:r>
            <a:r>
              <a:rPr lang="ru-RU" altLang="ru-RU" b="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стобалльную</a:t>
            </a:r>
            <a:r>
              <a:rPr lang="ru-RU" altLang="ru-RU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шкалу.</a:t>
            </a:r>
            <a:endParaRPr lang="en-US" altLang="ru-RU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74389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1944688" y="225029"/>
            <a:ext cx="6589712" cy="618529"/>
          </a:xfrm>
        </p:spPr>
        <p:txBody>
          <a:bodyPr>
            <a:noAutofit/>
          </a:bodyPr>
          <a:lstStyle/>
          <a:p>
            <a:pPr defTabSz="914400"/>
            <a:r>
              <a:rPr lang="ru-RU" alt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Структура варианта КИМ</a:t>
            </a:r>
            <a:endParaRPr lang="ru-RU" altLang="ru-RU" sz="36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7847673"/>
              </p:ext>
            </p:extLst>
          </p:nvPr>
        </p:nvGraphicFramePr>
        <p:xfrm>
          <a:off x="425450" y="969169"/>
          <a:ext cx="8467030" cy="39068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9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87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01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Задания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1–20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6" marR="6858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437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Тип заданий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 форма ответа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С кратким ответом в виде целого числа или конечной десятичной дроби, или последовательности цифр</a:t>
                      </a:r>
                      <a:endParaRPr lang="ru-RU" sz="1800" b="1" dirty="0">
                        <a:effectLst/>
                        <a:latin typeface="+mj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Назначение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Проверка освоения базовых умений и практических навыков применения математических знаний в повседневных ситуациях</a:t>
                      </a:r>
                      <a:endParaRPr lang="ru-RU" sz="1800" b="1" dirty="0">
                        <a:effectLst/>
                        <a:latin typeface="+mj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91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Уровень сложности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Базовый</a:t>
                      </a:r>
                      <a:endParaRPr lang="ru-RU" sz="1800" b="1" dirty="0">
                        <a:effectLst/>
                        <a:latin typeface="+mj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01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Проверяемый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учебный материал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курсов математики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1. Математика 5–6 классов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2. Алгебра 7–9 классов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3. Алгебра и начала анализа 10–11 классов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4. Теория вероятностей и статистика 7–9 </a:t>
                      </a:r>
                      <a:r>
                        <a:rPr lang="ru-RU" sz="1800" b="1" dirty="0" smtClean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    классов</a:t>
                      </a:r>
                      <a:endParaRPr lang="ru-RU" sz="1800" b="1" dirty="0">
                        <a:effectLst/>
                        <a:latin typeface="+mj-lt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5. Геометрия 7–11 классов</a:t>
                      </a:r>
                      <a:endParaRPr lang="ru-RU" sz="1800" b="1" dirty="0">
                        <a:effectLst/>
                        <a:latin typeface="+mj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235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819151" y="420291"/>
            <a:ext cx="8188325" cy="960834"/>
          </a:xfrm>
        </p:spPr>
        <p:txBody>
          <a:bodyPr>
            <a:noAutofit/>
          </a:bodyPr>
          <a:lstStyle/>
          <a:p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Шкала перевода первичных баллов в отметку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1406680"/>
              </p:ext>
            </p:extLst>
          </p:nvPr>
        </p:nvGraphicFramePr>
        <p:xfrm>
          <a:off x="677864" y="1620441"/>
          <a:ext cx="7998592" cy="292608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074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1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630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bg1"/>
                          </a:solidFill>
                          <a:effectLst/>
                        </a:rPr>
                        <a:t>Отметка по пятибалльной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bg1"/>
                          </a:solidFill>
                          <a:effectLst/>
                        </a:rPr>
                        <a:t>системе оценивания </a:t>
                      </a:r>
                      <a:endParaRPr lang="ru-RU" sz="24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rgbClr val="FFC000"/>
                          </a:solidFill>
                          <a:effectLst/>
                        </a:rPr>
                        <a:t>« 2 »</a:t>
                      </a:r>
                      <a:r>
                        <a:rPr lang="ru-RU" sz="2400" dirty="0">
                          <a:solidFill>
                            <a:srgbClr val="FFC000"/>
                          </a:solidFill>
                          <a:effectLst/>
                        </a:rPr>
                        <a:t> </a:t>
                      </a:r>
                      <a:endParaRPr lang="ru-RU" sz="2400" dirty="0">
                        <a:solidFill>
                          <a:srgbClr val="FFC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bg1"/>
                          </a:solidFill>
                          <a:effectLst/>
                        </a:rPr>
                        <a:t>« 3 »</a:t>
                      </a:r>
                      <a:endParaRPr lang="ru-RU" sz="24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bg1"/>
                          </a:solidFill>
                          <a:effectLst/>
                        </a:rPr>
                        <a:t>« 4 »</a:t>
                      </a:r>
                      <a:endParaRPr lang="ru-RU" sz="24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bg1"/>
                          </a:solidFill>
                          <a:effectLst/>
                        </a:rPr>
                        <a:t>« 5 »</a:t>
                      </a:r>
                      <a:endParaRPr lang="ru-RU" sz="24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7" marR="68587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30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bg1"/>
                          </a:solidFill>
                          <a:effectLst/>
                        </a:rPr>
                        <a:t>первичный</a:t>
                      </a:r>
                      <a:r>
                        <a:rPr lang="ru-RU" sz="2400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2400" dirty="0" smtClean="0">
                          <a:solidFill>
                            <a:schemeClr val="bg1"/>
                          </a:solidFill>
                          <a:effectLst/>
                        </a:rPr>
                        <a:t>балл </a:t>
                      </a:r>
                      <a:r>
                        <a:rPr lang="ru-RU" sz="2400" baseline="0" dirty="0" smtClean="0">
                          <a:solidFill>
                            <a:schemeClr val="bg1"/>
                          </a:solidFill>
                          <a:effectLst/>
                        </a:rPr>
                        <a:t>    </a:t>
                      </a:r>
                      <a:r>
                        <a:rPr lang="ru-RU" sz="24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Times New Roman"/>
                        </a:rPr>
                        <a:t>2018 г. </a:t>
                      </a:r>
                      <a:endParaRPr lang="ru-RU" sz="24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rgbClr val="FFC000"/>
                          </a:solidFill>
                          <a:effectLst/>
                        </a:rPr>
                        <a:t>0 – 6</a:t>
                      </a:r>
                      <a:endParaRPr lang="ru-RU" sz="2400" dirty="0" smtClean="0">
                        <a:solidFill>
                          <a:srgbClr val="FFC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bg1"/>
                          </a:solidFill>
                          <a:effectLst/>
                        </a:rPr>
                        <a:t>7-11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chemeClr val="bg1"/>
                          </a:solidFill>
                          <a:effectLst/>
                        </a:rPr>
                        <a:t>12-16</a:t>
                      </a:r>
                      <a:endParaRPr lang="ru-RU" sz="2400" dirty="0" smtClean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bg1"/>
                          </a:solidFill>
                          <a:effectLst/>
                        </a:rPr>
                        <a:t>17-20</a:t>
                      </a:r>
                    </a:p>
                  </a:txBody>
                  <a:tcPr marL="68587" marR="68587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99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251521" y="-164554"/>
            <a:ext cx="8701087" cy="1224136"/>
          </a:xfrm>
        </p:spPr>
        <p:txBody>
          <a:bodyPr>
            <a:normAutofit fontScale="90000"/>
          </a:bodyPr>
          <a:lstStyle/>
          <a:p>
            <a:r>
              <a:rPr lang="ru-RU" alt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выполнения экзаменационной работы по математике ОО Ленинск-Кузнецкого городского округа в формате ЕГЭ (базовый уровень)</a:t>
            </a:r>
            <a:br>
              <a:rPr lang="ru-RU" alt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(базовый уровень31.05.2018+25.06.2018г.)</a:t>
            </a:r>
            <a:endParaRPr lang="ru-RU" alt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7551186"/>
              </p:ext>
            </p:extLst>
          </p:nvPr>
        </p:nvGraphicFramePr>
        <p:xfrm>
          <a:off x="107505" y="611375"/>
          <a:ext cx="8928993" cy="42275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60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33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67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63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5930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950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1266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9710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ОО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получили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кач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усп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усп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82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«2»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ч/%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«3»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ч/%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«4»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ч/%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«5»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ч/%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95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СОШ № 1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/ 2,3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/2,3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/ 23,3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31 / 72,1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95,3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97,7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СОШ № 2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82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/ 12,2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 /30,5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47 / 57.3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87,8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977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Лицей №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144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 / 2,1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 / 10,4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68 / 47,2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58 / 40,3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87,5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97,9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5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СОШ № 8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/ 2,0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 / 32,0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33 / 66,0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98,0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Гимназия №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12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 / 17,4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 / 82,6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Гимназия № 18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70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 / 4,3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 / 21,4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52 / 74,3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95,7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Итого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(ОО)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412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 / 1,0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 / 7,3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138 / 33,5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240 / 58,3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91,7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99,0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УОР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/ 25,0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 / 50,0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/ 25.0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25,0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75,0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 (город)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416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 / 1,2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32 / 7,7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139 / 33,4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240 / 57,7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91,1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98,8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736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ЕГЭ</a:t>
            </a:r>
            <a:b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математике (</a:t>
            </a:r>
            <a:r>
              <a:rPr lang="ru-RU" sz="3200" b="1" dirty="0" smtClean="0">
                <a:solidFill>
                  <a:srgbClr val="1F497D">
                    <a:lumMod val="60000"/>
                    <a:lumOff val="4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базовый уровень</a:t>
            </a:r>
            <a:r>
              <a:rPr lang="ru-RU" sz="3600" b="1" dirty="0" smtClean="0">
                <a:solidFill>
                  <a:srgbClr val="1F497D">
                    <a:lumMod val="60000"/>
                    <a:lumOff val="4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1203598"/>
            <a:ext cx="8858280" cy="3654152"/>
          </a:xfrm>
        </p:spPr>
        <p:txBody>
          <a:bodyPr>
            <a:normAutofit/>
          </a:bodyPr>
          <a:lstStyle/>
          <a:p>
            <a:pPr lvl="0"/>
            <a:endParaRPr lang="ru-RU" dirty="0" smtClean="0"/>
          </a:p>
          <a:p>
            <a:pPr lvl="0"/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 lvl="0"/>
            <a:endParaRPr lang="ru-RU" dirty="0" smtClean="0"/>
          </a:p>
          <a:p>
            <a:endParaRPr lang="ru-RU" dirty="0" smtClean="0"/>
          </a:p>
          <a:p>
            <a:pPr lvl="0"/>
            <a:endParaRPr lang="ru-RU" dirty="0" smtClean="0"/>
          </a:p>
          <a:p>
            <a:pPr lvl="0"/>
            <a:endParaRPr lang="en-US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5093065"/>
              </p:ext>
            </p:extLst>
          </p:nvPr>
        </p:nvGraphicFramePr>
        <p:xfrm>
          <a:off x="683568" y="1707654"/>
          <a:ext cx="7920880" cy="2682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30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5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53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773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Средняя отметка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2017год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Ленинску-Кузнецкому </a:t>
                      </a:r>
                    </a:p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городскому округу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4,25</a:t>
                      </a:r>
                      <a:endParaRPr lang="ru-RU" sz="21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4,50</a:t>
                      </a:r>
                      <a:endParaRPr kumimoji="0" lang="ru-RU" sz="2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7517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Кемеровской</a:t>
                      </a:r>
                      <a:r>
                        <a:rPr lang="ru-RU" sz="2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области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4,29</a:t>
                      </a:r>
                      <a:endParaRPr lang="ru-RU" sz="21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ru-RU" sz="21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7517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России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4,24</a:t>
                      </a:r>
                      <a:endParaRPr lang="ru-RU" sz="21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4,29</a:t>
                      </a:r>
                      <a:endParaRPr kumimoji="0" lang="ru-RU" sz="2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4288" y="3147814"/>
            <a:ext cx="79216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127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614364" y="467916"/>
            <a:ext cx="7920037" cy="960834"/>
          </a:xfrm>
        </p:spPr>
        <p:txBody>
          <a:bodyPr>
            <a:normAutofit fontScale="90000"/>
          </a:bodyPr>
          <a:lstStyle/>
          <a:p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выполнения заданий экзаменационной работы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31.05.2018 года 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(базовый уровень) </a:t>
            </a:r>
            <a:b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0021074"/>
              </p:ext>
            </p:extLst>
          </p:nvPr>
        </p:nvGraphicFramePr>
        <p:xfrm>
          <a:off x="315915" y="1472805"/>
          <a:ext cx="8623301" cy="331604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84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4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15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15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15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24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574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6584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388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466353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таты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нения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/>
                </a:tc>
                <a:tc gridSpan="10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задания 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экзаменационной работы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46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154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верно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416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372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364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362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399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380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359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301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377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340</a:t>
                      </a: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75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7" marR="685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89,4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87,5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87,0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95,9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91,3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96,2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86,3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72,4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90,6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81,7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577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251520" y="195486"/>
            <a:ext cx="8282880" cy="1008112"/>
          </a:xfrm>
        </p:spPr>
        <p:txBody>
          <a:bodyPr>
            <a:normAutofit/>
          </a:bodyPr>
          <a:lstStyle/>
          <a:p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выполнения заданий экзаменационной работы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31.05.2018 года 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(базовый уровень)</a:t>
            </a:r>
            <a:endParaRPr lang="ru-RU" alt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9004714"/>
              </p:ext>
            </p:extLst>
          </p:nvPr>
        </p:nvGraphicFramePr>
        <p:xfrm>
          <a:off x="179512" y="1347615"/>
          <a:ext cx="8784976" cy="332780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0918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71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46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94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587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58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3246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889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8947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5666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7267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82328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r>
                        <a:rPr lang="ru-RU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езуль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таты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</a:t>
                      </a: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нения 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tc gridSpan="10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задания 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экзаменационной работы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3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875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ып</a:t>
                      </a: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верно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416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404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381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269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258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273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403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275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260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75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97,1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98,8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FFC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54,3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91,6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64,7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FFC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62,0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65,6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96,9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66,1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FFC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62,5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8730" name="Rectangle 1"/>
          <p:cNvSpPr>
            <a:spLocks noChangeArrowheads="1"/>
          </p:cNvSpPr>
          <p:nvPr/>
        </p:nvSpPr>
        <p:spPr bwMode="auto">
          <a:xfrm>
            <a:off x="6564201" y="2154734"/>
            <a:ext cx="48282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ts val="1000"/>
              </a:spcBef>
              <a:buClr>
                <a:schemeClr val="accent1"/>
              </a:buClr>
              <a:buFont typeface="Wingdings 3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ts val="1000"/>
              </a:spcBef>
              <a:buClr>
                <a:schemeClr val="accent1"/>
              </a:buClr>
              <a:buFont typeface="Wingdings 3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ts val="1000"/>
              </a:spcBef>
              <a:buClr>
                <a:schemeClr val="accent1"/>
              </a:buClr>
              <a:buFont typeface="Wingdings 3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ts val="1000"/>
              </a:spcBef>
              <a:buClr>
                <a:schemeClr val="accent1"/>
              </a:buClr>
              <a:buFont typeface="Wingdings 3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ts val="1000"/>
              </a:spcBef>
              <a:buClr>
                <a:schemeClr val="accent1"/>
              </a:buClr>
              <a:buFont typeface="Wingdings 3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ru-RU" altLang="ru-RU" sz="140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      </a:t>
            </a:r>
            <a:endParaRPr lang="ru-RU" altLang="ru-RU">
              <a:solidFill>
                <a:schemeClr val="tx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05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Профильный ЕГЭ по математике</a:t>
            </a:r>
            <a:endParaRPr lang="en-US" sz="36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987574"/>
            <a:ext cx="8858280" cy="3870176"/>
          </a:xfrm>
        </p:spPr>
        <p:txBody>
          <a:bodyPr>
            <a:normAutofit fontScale="55000" lnSpcReduction="20000"/>
          </a:bodyPr>
          <a:lstStyle/>
          <a:p>
            <a:pPr lvl="0"/>
            <a:endParaRPr lang="ru-RU" dirty="0" smtClean="0"/>
          </a:p>
          <a:p>
            <a:pPr lvl="0" algn="just"/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проводится для выпускников и абитуриентов, планирующих использовать математику в будущей профессиональной деятельности; </a:t>
            </a:r>
          </a:p>
          <a:p>
            <a:pPr lvl="0" algn="just">
              <a:buFontTx/>
              <a:buChar char="-"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выполнение заданий отводится  3 часа 55 минут (235 минут);</a:t>
            </a:r>
          </a:p>
          <a:p>
            <a:pPr lvl="0" algn="just">
              <a:buFontTx/>
              <a:buChar char="-"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КИМ содержат 19 заданий: 12 +7;</a:t>
            </a:r>
          </a:p>
          <a:p>
            <a:pPr algn="just">
              <a:buFontTx/>
              <a:buChar char="-"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1-12 – 1 балл; </a:t>
            </a:r>
          </a:p>
          <a:p>
            <a:pPr algn="just">
              <a:buFontTx/>
              <a:buChar char="-"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13-15 – 2балла;</a:t>
            </a:r>
          </a:p>
          <a:p>
            <a:pPr algn="just">
              <a:buFontTx/>
              <a:buChar char="-"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16-17 – 3балла; </a:t>
            </a:r>
          </a:p>
          <a:p>
            <a:pPr algn="just">
              <a:buFontTx/>
              <a:buChar char="-"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18-19 – 4 балла;</a:t>
            </a:r>
          </a:p>
          <a:p>
            <a:pPr algn="just">
              <a:buFontTx/>
              <a:buChar char="-"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максимум – 32 балла</a:t>
            </a:r>
          </a:p>
          <a:p>
            <a:pPr algn="just">
              <a:buFontTx/>
              <a:buChar char="-"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переводятся в </a:t>
            </a:r>
            <a:r>
              <a:rPr lang="ru-RU" sz="3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стобалльную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шкалу и могут быть представлены абитуриентом на конкурс для поступления в ВУЗ.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93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123478"/>
            <a:ext cx="8208912" cy="91556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Шкала перевода первичного балла в тестовый 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787774"/>
            <a:ext cx="8606760" cy="1800200"/>
          </a:xfrm>
        </p:spPr>
        <p:txBody>
          <a:bodyPr/>
          <a:lstStyle/>
          <a:p>
            <a:pPr lvl="0"/>
            <a:endParaRPr lang="ru-RU" dirty="0" smtClean="0"/>
          </a:p>
          <a:p>
            <a:pPr lvl="0"/>
            <a:endParaRPr lang="en-US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6407654"/>
              </p:ext>
            </p:extLst>
          </p:nvPr>
        </p:nvGraphicFramePr>
        <p:xfrm>
          <a:off x="395536" y="1419622"/>
          <a:ext cx="8280927" cy="1053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2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9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2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2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21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521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5212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5212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5211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283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7591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5212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5212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5212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5212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52120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5212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59489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2000" dirty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2000" dirty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2000" dirty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2000" dirty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2000" dirty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2000" dirty="0">
                        <a:solidFill>
                          <a:schemeClr val="bg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98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2017-2018</a:t>
                      </a: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27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56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62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68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70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72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74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76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728377"/>
              </p:ext>
            </p:extLst>
          </p:nvPr>
        </p:nvGraphicFramePr>
        <p:xfrm>
          <a:off x="395538" y="3219822"/>
          <a:ext cx="8352926" cy="1193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4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54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54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154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154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1540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6348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6731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1540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1540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1210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3962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594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8617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86170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54894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22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26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27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31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501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2017-2018 </a:t>
                      </a: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78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80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82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84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86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88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90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92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94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96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98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99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166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23478"/>
            <a:ext cx="8208912" cy="857250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Результаты ЕГЭ по математике</a:t>
            </a:r>
            <a:r>
              <a:rPr lang="ru-RU" sz="2800" b="1" dirty="0">
                <a:solidFill>
                  <a:srgbClr val="1F497D">
                    <a:lumMod val="60000"/>
                    <a:lumOff val="40000"/>
                  </a:srgbClr>
                </a:solidFill>
              </a:rPr>
              <a:t> </a:t>
            </a:r>
            <a:r>
              <a:rPr lang="ru-RU" sz="2400" b="1" dirty="0" smtClean="0">
                <a:solidFill>
                  <a:srgbClr val="1F497D">
                    <a:lumMod val="60000"/>
                    <a:lumOff val="40000"/>
                  </a:srgbClr>
                </a:solidFill>
              </a:rPr>
              <a:t>(профильный уровень)</a:t>
            </a:r>
            <a:endParaRPr lang="ru-RU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1203598"/>
            <a:ext cx="8858280" cy="3654152"/>
          </a:xfrm>
        </p:spPr>
        <p:txBody>
          <a:bodyPr>
            <a:normAutofit/>
          </a:bodyPr>
          <a:lstStyle/>
          <a:p>
            <a:pPr lvl="0"/>
            <a:endParaRPr lang="ru-RU" dirty="0" smtClean="0"/>
          </a:p>
          <a:p>
            <a:pPr lvl="0"/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 lvl="0"/>
            <a:endParaRPr lang="ru-RU" dirty="0" smtClean="0"/>
          </a:p>
          <a:p>
            <a:endParaRPr lang="ru-RU" dirty="0" smtClean="0"/>
          </a:p>
          <a:p>
            <a:pPr lvl="0"/>
            <a:endParaRPr lang="ru-RU" dirty="0" smtClean="0"/>
          </a:p>
          <a:p>
            <a:pPr lvl="0"/>
            <a:endParaRPr lang="en-US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594061"/>
              </p:ext>
            </p:extLst>
          </p:nvPr>
        </p:nvGraphicFramePr>
        <p:xfrm>
          <a:off x="179512" y="843559"/>
          <a:ext cx="8424936" cy="3791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45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72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47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83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1877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Результат</a:t>
                      </a:r>
                      <a:endParaRPr lang="ru-RU" sz="2400" b="1" dirty="0"/>
                    </a:p>
                  </a:txBody>
                  <a:tcPr marT="34290" marB="34290"/>
                </a:tc>
                <a:tc hMerge="1"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2017 год</a:t>
                      </a:r>
                      <a:endParaRPr lang="ru-RU" sz="24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2018 год</a:t>
                      </a:r>
                      <a:endParaRPr lang="ru-RU" sz="2400" b="1" dirty="0"/>
                    </a:p>
                  </a:txBody>
                  <a:tcPr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1349">
                <a:tc gridSpan="2">
                  <a:txBody>
                    <a:bodyPr/>
                    <a:lstStyle/>
                    <a:p>
                      <a:r>
                        <a:rPr lang="ru-RU" sz="2000" b="1" i="0" dirty="0" smtClean="0"/>
                        <a:t>Не преодолели</a:t>
                      </a:r>
                      <a:r>
                        <a:rPr lang="ru-RU" sz="2000" b="1" i="0" baseline="0" dirty="0" smtClean="0"/>
                        <a:t> минимальный балл</a:t>
                      </a:r>
                      <a:endParaRPr lang="ru-RU" sz="2000" b="1" i="0" dirty="0"/>
                    </a:p>
                  </a:txBody>
                  <a:tcPr marT="34290" marB="34290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60 /20,8%</a:t>
                      </a: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17 /6,7%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2862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Средний балл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по Ленинск-Кузнецкому ГО</a:t>
                      </a:r>
                    </a:p>
                  </a:txBody>
                  <a:tcPr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40,5</a:t>
                      </a:r>
                      <a:endParaRPr lang="ru-RU" sz="2000" b="1" dirty="0"/>
                    </a:p>
                  </a:txBody>
                  <a:tcPr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46,0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2862">
                <a:tc vMerge="1"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по Кемеровской области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44,49</a:t>
                      </a:r>
                      <a:endParaRPr lang="ru-RU" sz="2000" b="1" dirty="0"/>
                    </a:p>
                  </a:txBody>
                  <a:tcPr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0" dirty="0" smtClean="0"/>
                        <a:t>50,03</a:t>
                      </a:r>
                      <a:endParaRPr lang="ru-RU" sz="2000" b="1" i="0" dirty="0"/>
                    </a:p>
                  </a:txBody>
                  <a:tcPr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025">
                <a:tc vMerge="1"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по России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47,1</a:t>
                      </a:r>
                      <a:endParaRPr lang="ru-RU" sz="2000" b="1" dirty="0"/>
                    </a:p>
                  </a:txBody>
                  <a:tcPr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0" dirty="0" smtClean="0"/>
                        <a:t>49,3</a:t>
                      </a:r>
                      <a:endParaRPr lang="ru-RU" sz="2000" b="1" i="0" dirty="0"/>
                    </a:p>
                  </a:txBody>
                  <a:tcPr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9540">
                <a:tc gridSpan="2">
                  <a:txBody>
                    <a:bodyPr/>
                    <a:lstStyle/>
                    <a:p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получили от 81 до 99 баллов</a:t>
                      </a:r>
                      <a:endParaRPr lang="ru-RU" sz="2400" b="1" dirty="0"/>
                    </a:p>
                  </a:txBody>
                  <a:tcPr marT="34290" marB="34290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6/2,0%</a:t>
                      </a:r>
                      <a:endParaRPr lang="ru-RU" sz="20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0" dirty="0" smtClean="0"/>
                        <a:t>3/1,3%</a:t>
                      </a:r>
                      <a:endParaRPr lang="ru-RU" sz="2000" b="1" i="0" dirty="0"/>
                    </a:p>
                  </a:txBody>
                  <a:tcPr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8693">
                <a:tc gridSpan="2">
                  <a:txBody>
                    <a:bodyPr/>
                    <a:lstStyle/>
                    <a:p>
                      <a:r>
                        <a:rPr lang="ru-RU" sz="2000" b="1" dirty="0" smtClean="0"/>
                        <a:t>получили 100 баллов</a:t>
                      </a:r>
                      <a:endParaRPr lang="ru-RU" sz="2000" b="1" dirty="0"/>
                    </a:p>
                  </a:txBody>
                  <a:tcPr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0</a:t>
                      </a:r>
                      <a:endParaRPr lang="ru-RU" sz="2000" b="1" dirty="0"/>
                    </a:p>
                  </a:txBody>
                  <a:tcPr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0" dirty="0" smtClean="0"/>
                        <a:t>0</a:t>
                      </a:r>
                      <a:endParaRPr lang="ru-RU" sz="2000" b="1" i="0" dirty="0"/>
                    </a:p>
                  </a:txBody>
                  <a:tcPr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62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Заголовок 1"/>
          <p:cNvSpPr>
            <a:spLocks noGrp="1"/>
          </p:cNvSpPr>
          <p:nvPr>
            <p:ph type="title"/>
          </p:nvPr>
        </p:nvSpPr>
        <p:spPr>
          <a:xfrm>
            <a:off x="683568" y="195487"/>
            <a:ext cx="8340080" cy="720080"/>
          </a:xfrm>
        </p:spPr>
        <p:txBody>
          <a:bodyPr>
            <a:normAutofit fontScale="90000"/>
          </a:bodyPr>
          <a:lstStyle/>
          <a:p>
            <a:pPr>
              <a:lnSpc>
                <a:spcPts val="2400"/>
              </a:lnSpc>
            </a:pPr>
            <a:r>
              <a:rPr lang="ru-RU" altLang="ru-RU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/>
            </a:r>
            <a:br>
              <a:rPr lang="ru-RU" altLang="ru-RU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</a:br>
            <a:r>
              <a:rPr lang="ru-RU" altLang="ru-RU" sz="31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1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1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учащихся, набравших соответствующий тестовый балл </a:t>
            </a:r>
            <a:r>
              <a:rPr lang="ru-RU" altLang="ru-RU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/>
            </a:r>
            <a:br>
              <a:rPr lang="ru-RU" altLang="ru-RU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</a:br>
            <a:endParaRPr lang="ru-RU" altLang="ru-RU" sz="2000" dirty="0" smtClean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49275" y="1131590"/>
            <a:ext cx="8355013" cy="2611735"/>
          </a:xfrm>
        </p:spPr>
        <p:txBody>
          <a:bodyPr/>
          <a:lstStyle/>
          <a:p>
            <a:pPr marL="0" indent="0">
              <a:lnSpc>
                <a:spcPts val="2400"/>
              </a:lnSpc>
              <a:spcBef>
                <a:spcPts val="0"/>
              </a:spcBef>
              <a:buFont typeface="Wingdings" pitchFamily="2" charset="2"/>
              <a:buChar char="v"/>
              <a:defRPr/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defRPr/>
            </a:pPr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ru-RU" dirty="0"/>
          </a:p>
          <a:p>
            <a:pPr>
              <a:defRPr/>
            </a:pPr>
            <a:r>
              <a:rPr lang="ru-RU" dirty="0" err="1" smtClean="0"/>
              <a:t>Шалыгин</a:t>
            </a:r>
            <a:r>
              <a:rPr lang="ru-RU" dirty="0" smtClean="0"/>
              <a:t> </a:t>
            </a:r>
            <a:r>
              <a:rPr lang="ru-RU" dirty="0" err="1" smtClean="0"/>
              <a:t>шшшшш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92960490"/>
              </p:ext>
            </p:extLst>
          </p:nvPr>
        </p:nvGraphicFramePr>
        <p:xfrm>
          <a:off x="107506" y="1491630"/>
          <a:ext cx="8784975" cy="3132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41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480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4046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3794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33193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Коли-</a:t>
                      </a:r>
                    </a:p>
                    <a:p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чество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выпускников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34293" marB="34293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Сред-</a:t>
                      </a: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ний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тесто-вый балл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34293" marB="34293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преод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миним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порог </a:t>
                      </a:r>
                    </a:p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баллов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34293" marB="34293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Общий процент </a:t>
                      </a: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нения</a:t>
                      </a:r>
                    </a:p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34293" marB="34293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выпускников, набравших от 50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69 баллов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34293" marB="34293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выпускников, набравших от 70 до 79  баллов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34293" marB="34293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выпускников,набравших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 80 до 89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баллов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34293" marB="34293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выпускников, набравших </a:t>
                      </a:r>
                    </a:p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90 до 100 баллов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34293" marB="3429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106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/>
                          <a:latin typeface="Times New Roman"/>
                          <a:ea typeface="Calibri"/>
                        </a:rPr>
                        <a:t>254</a:t>
                      </a:r>
                      <a:endParaRPr lang="ru-RU" sz="2400" b="1" dirty="0"/>
                    </a:p>
                  </a:txBody>
                  <a:tcPr marL="91434" marR="91434" marT="34293" marB="3429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46,0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34293" marB="3429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/>
                          <a:latin typeface="Times New Roman"/>
                          <a:ea typeface="Calibri"/>
                        </a:rPr>
                        <a:t>17 / 6,7</a:t>
                      </a:r>
                      <a:endParaRPr lang="ru-RU" sz="2400" b="1" dirty="0"/>
                    </a:p>
                  </a:txBody>
                  <a:tcPr marL="91434" marR="91434" marT="34293" marB="3429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/>
                          <a:latin typeface="Times New Roman"/>
                          <a:ea typeface="Calibri"/>
                        </a:rPr>
                        <a:t>93,3</a:t>
                      </a:r>
                      <a:endParaRPr lang="ru-RU" sz="2400" b="1" dirty="0"/>
                    </a:p>
                  </a:txBody>
                  <a:tcPr marL="91434" marR="91434" marT="34293" marB="34293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87/ 34,3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 / 6,3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3/ 1,2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34293" marB="3429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292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ЕГЭ 2018 </a:t>
            </a:r>
            <a:r>
              <a:rPr lang="ru-RU" sz="2800" b="1" dirty="0" smtClean="0">
                <a:solidFill>
                  <a:srgbClr val="0070C0"/>
                </a:solidFill>
              </a:rPr>
              <a:t>(профильный уровень)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6" name="Объект 5"/>
          <p:cNvPicPr>
            <a:picLocks noGrp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2" y="1189156"/>
            <a:ext cx="7689135" cy="864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1216" y="2075127"/>
            <a:ext cx="7632848" cy="25922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491993"/>
              </p:ext>
            </p:extLst>
          </p:nvPr>
        </p:nvGraphicFramePr>
        <p:xfrm>
          <a:off x="8154064" y="3579862"/>
          <a:ext cx="810424" cy="844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0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r>
                        <a:rPr lang="ru-RU" dirty="0" smtClean="0"/>
                        <a:t>№2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258">
                <a:tc>
                  <a:txBody>
                    <a:bodyPr/>
                    <a:lstStyle/>
                    <a:p>
                      <a:r>
                        <a:rPr lang="ru-RU" b="1" dirty="0" smtClean="0"/>
                        <a:t>96,5%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5927167"/>
              </p:ext>
            </p:extLst>
          </p:nvPr>
        </p:nvGraphicFramePr>
        <p:xfrm>
          <a:off x="8244408" y="1347614"/>
          <a:ext cx="792088" cy="788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5683">
                <a:tc>
                  <a:txBody>
                    <a:bodyPr/>
                    <a:lstStyle/>
                    <a:p>
                      <a:r>
                        <a:rPr lang="ru-RU" dirty="0" smtClean="0"/>
                        <a:t>№1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4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98,0%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217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ЕГЭ 2018 </a:t>
            </a:r>
            <a:r>
              <a:rPr lang="ru-RU" sz="2800" b="1" dirty="0">
                <a:solidFill>
                  <a:srgbClr val="0070C0"/>
                </a:solidFill>
              </a:rPr>
              <a:t>(профильный уровень)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5536" y="3075806"/>
            <a:ext cx="7416824" cy="11521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07904" y="1131590"/>
            <a:ext cx="2376264" cy="18722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177432"/>
              </p:ext>
            </p:extLst>
          </p:nvPr>
        </p:nvGraphicFramePr>
        <p:xfrm>
          <a:off x="7884368" y="3219822"/>
          <a:ext cx="792088" cy="936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71503">
                <a:tc>
                  <a:txBody>
                    <a:bodyPr/>
                    <a:lstStyle/>
                    <a:p>
                      <a:r>
                        <a:rPr lang="ru-RU" dirty="0" smtClean="0"/>
                        <a:t>№ 3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60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89,5%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44584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ЕГЭ 2018 </a:t>
            </a:r>
            <a:r>
              <a:rPr lang="ru-RU" sz="2800" b="1" dirty="0">
                <a:solidFill>
                  <a:srgbClr val="0070C0"/>
                </a:solidFill>
              </a:rPr>
              <a:t>(профильный уровень)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5536" y="1275607"/>
            <a:ext cx="7632848" cy="13681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4489904"/>
              </p:ext>
            </p:extLst>
          </p:nvPr>
        </p:nvGraphicFramePr>
        <p:xfrm>
          <a:off x="8172400" y="1347614"/>
          <a:ext cx="864096" cy="108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ru-RU" dirty="0" smtClean="0"/>
                        <a:t>№ 4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78,9%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5537" y="3075806"/>
            <a:ext cx="7632847" cy="10795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058649"/>
              </p:ext>
            </p:extLst>
          </p:nvPr>
        </p:nvGraphicFramePr>
        <p:xfrm>
          <a:off x="8100392" y="3003798"/>
          <a:ext cx="936104" cy="100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9066">
                <a:tc>
                  <a:txBody>
                    <a:bodyPr/>
                    <a:lstStyle/>
                    <a:p>
                      <a:r>
                        <a:rPr lang="ru-RU" dirty="0" smtClean="0"/>
                        <a:t>№ 5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196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95,7%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48044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23478"/>
            <a:ext cx="8229600" cy="857250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ЕГЭ 2018 </a:t>
            </a:r>
            <a:r>
              <a:rPr lang="ru-RU" sz="2800" b="1" dirty="0">
                <a:solidFill>
                  <a:srgbClr val="0070C0"/>
                </a:solidFill>
              </a:rPr>
              <a:t>(профильный уровень)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843558"/>
            <a:ext cx="7344816" cy="14401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464002"/>
              </p:ext>
            </p:extLst>
          </p:nvPr>
        </p:nvGraphicFramePr>
        <p:xfrm>
          <a:off x="8100392" y="987574"/>
          <a:ext cx="864096" cy="122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46133">
                <a:tc>
                  <a:txBody>
                    <a:bodyPr/>
                    <a:lstStyle/>
                    <a:p>
                      <a:r>
                        <a:rPr lang="ru-RU" dirty="0" smtClean="0"/>
                        <a:t>№6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8003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82,8%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2355726"/>
            <a:ext cx="7128792" cy="25202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4418505"/>
              </p:ext>
            </p:extLst>
          </p:nvPr>
        </p:nvGraphicFramePr>
        <p:xfrm>
          <a:off x="8100392" y="2643758"/>
          <a:ext cx="864096" cy="1296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r>
                        <a:rPr lang="ru-RU" dirty="0" smtClean="0"/>
                        <a:t>№ 7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49,6%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94442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ЕГЭ 2018 </a:t>
            </a:r>
            <a:r>
              <a:rPr lang="ru-RU" sz="2800" b="1" dirty="0">
                <a:solidFill>
                  <a:srgbClr val="0070C0"/>
                </a:solidFill>
              </a:rPr>
              <a:t>(профильный уровень)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1347614"/>
            <a:ext cx="7283152" cy="14401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411261"/>
              </p:ext>
            </p:extLst>
          </p:nvPr>
        </p:nvGraphicFramePr>
        <p:xfrm>
          <a:off x="7884368" y="1347615"/>
          <a:ext cx="792088" cy="12436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8071">
                <a:tc>
                  <a:txBody>
                    <a:bodyPr/>
                    <a:lstStyle/>
                    <a:p>
                      <a:r>
                        <a:rPr lang="ru-RU" dirty="0" smtClean="0"/>
                        <a:t>№ 8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587">
                <a:tc>
                  <a:txBody>
                    <a:bodyPr/>
                    <a:lstStyle/>
                    <a:p>
                      <a:r>
                        <a:rPr lang="ru-RU" b="1" dirty="0" smtClean="0"/>
                        <a:t>50,4%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147814"/>
            <a:ext cx="7128792" cy="9005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925912"/>
              </p:ext>
            </p:extLst>
          </p:nvPr>
        </p:nvGraphicFramePr>
        <p:xfrm>
          <a:off x="7884368" y="2859782"/>
          <a:ext cx="792088" cy="11885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4277">
                <a:tc>
                  <a:txBody>
                    <a:bodyPr/>
                    <a:lstStyle/>
                    <a:p>
                      <a:r>
                        <a:rPr lang="ru-RU" dirty="0" smtClean="0"/>
                        <a:t>№ 9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277">
                <a:tc>
                  <a:txBody>
                    <a:bodyPr/>
                    <a:lstStyle/>
                    <a:p>
                      <a:r>
                        <a:rPr lang="ru-RU" b="1" dirty="0" smtClean="0"/>
                        <a:t>90,6%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44138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ЕГЭ 2018 </a:t>
            </a:r>
            <a:r>
              <a:rPr lang="ru-RU" sz="2800" b="1" dirty="0">
                <a:solidFill>
                  <a:srgbClr val="0070C0"/>
                </a:solidFill>
              </a:rPr>
              <a:t>(профильный уровень)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528" y="1059582"/>
            <a:ext cx="7499176" cy="15841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387781"/>
              </p:ext>
            </p:extLst>
          </p:nvPr>
        </p:nvGraphicFramePr>
        <p:xfrm>
          <a:off x="7956376" y="1131590"/>
          <a:ext cx="864096" cy="1379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89796">
                <a:tc>
                  <a:txBody>
                    <a:bodyPr/>
                    <a:lstStyle/>
                    <a:p>
                      <a:r>
                        <a:rPr lang="ru-RU" dirty="0" smtClean="0"/>
                        <a:t>№ 10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9796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54,7%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528" y="3003798"/>
            <a:ext cx="6820222" cy="10081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0861484"/>
              </p:ext>
            </p:extLst>
          </p:nvPr>
        </p:nvGraphicFramePr>
        <p:xfrm>
          <a:off x="7956376" y="2859782"/>
          <a:ext cx="936104" cy="1152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6200">
                <a:tc>
                  <a:txBody>
                    <a:bodyPr/>
                    <a:lstStyle/>
                    <a:p>
                      <a:r>
                        <a:rPr lang="ru-RU" dirty="0" smtClean="0"/>
                        <a:t>№ 11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928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48,8</a:t>
                      </a:r>
                      <a:r>
                        <a:rPr lang="ru-RU" sz="2000" b="1" baseline="0" dirty="0" smtClean="0"/>
                        <a:t> %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24300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ЕГЭ 2018 </a:t>
            </a:r>
            <a:r>
              <a:rPr lang="ru-RU" sz="2800" b="1" dirty="0" smtClean="0">
                <a:solidFill>
                  <a:srgbClr val="0070C0"/>
                </a:solidFill>
              </a:rPr>
              <a:t>(профильный уровень)</a:t>
            </a:r>
            <a:endParaRPr lang="ru-RU" sz="2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059582"/>
            <a:ext cx="61926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308304" y="915566"/>
          <a:ext cx="1152128" cy="936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805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№ 12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052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39,1 %</a:t>
                      </a:r>
                      <a:endParaRPr lang="ru-RU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923678"/>
            <a:ext cx="6192688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7308305" y="1995686"/>
          <a:ext cx="1152127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6044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№ 13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044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14,8 %</a:t>
                      </a:r>
                      <a:endParaRPr lang="ru-RU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003798"/>
            <a:ext cx="6192687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7308304" y="3363838"/>
          <a:ext cx="1152128" cy="1152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№ 14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5,1 %</a:t>
                      </a:r>
                      <a:endParaRPr lang="ru-RU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99298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ЕГЭ 2018 </a:t>
            </a:r>
            <a:r>
              <a:rPr lang="ru-RU" sz="2800" b="1" dirty="0" smtClean="0">
                <a:solidFill>
                  <a:srgbClr val="0070C0"/>
                </a:solidFill>
              </a:rPr>
              <a:t>(профильный уровень)</a:t>
            </a:r>
            <a:endParaRPr lang="ru-RU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147814"/>
            <a:ext cx="7416825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7884368" y="3219821"/>
          <a:ext cx="936104" cy="11218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7606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№ 16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5744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0 ,0 %</a:t>
                      </a:r>
                      <a:endParaRPr lang="ru-RU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5" y="1347615"/>
            <a:ext cx="7128791" cy="936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7812360" y="1347614"/>
          <a:ext cx="936105" cy="1008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№ 15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4,3 %</a:t>
                      </a:r>
                      <a:endParaRPr lang="ru-RU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ЕГЭ 2018 </a:t>
            </a:r>
            <a:r>
              <a:rPr lang="ru-RU" sz="2800" b="1" dirty="0" smtClean="0">
                <a:solidFill>
                  <a:srgbClr val="0070C0"/>
                </a:solidFill>
              </a:rPr>
              <a:t>(профильный уровень)</a:t>
            </a:r>
            <a:endParaRPr lang="ru-RU" sz="28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059582"/>
            <a:ext cx="6408712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452320" y="1131590"/>
          <a:ext cx="936104" cy="122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70384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№ 17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3752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1,2 %</a:t>
                      </a:r>
                      <a:endParaRPr lang="ru-RU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715766"/>
            <a:ext cx="6408712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452320" y="2787774"/>
          <a:ext cx="936104" cy="1296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№ 18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0,4</a:t>
                      </a:r>
                      <a:r>
                        <a:rPr lang="ru-RU" sz="2400" b="1" baseline="0" dirty="0" smtClean="0"/>
                        <a:t> %</a:t>
                      </a:r>
                      <a:endParaRPr lang="ru-RU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ЕГЭ 2018 </a:t>
            </a:r>
            <a:r>
              <a:rPr lang="ru-RU" sz="2400" b="1" dirty="0" smtClean="0">
                <a:solidFill>
                  <a:srgbClr val="0070C0"/>
                </a:solidFill>
              </a:rPr>
              <a:t>(профильный уровень)</a:t>
            </a:r>
            <a:endParaRPr lang="ru-RU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9622"/>
            <a:ext cx="7007676" cy="2582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740352" y="2355726"/>
          <a:ext cx="1008112" cy="1656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2923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№ 19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3261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6,3</a:t>
                      </a:r>
                      <a:r>
                        <a:rPr lang="ru-RU" sz="2400" b="1" baseline="0" dirty="0" smtClean="0"/>
                        <a:t> %</a:t>
                      </a:r>
                      <a:endParaRPr lang="ru-RU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Заголовок 1"/>
          <p:cNvSpPr>
            <a:spLocks noGrp="1"/>
          </p:cNvSpPr>
          <p:nvPr>
            <p:ph type="title"/>
          </p:nvPr>
        </p:nvSpPr>
        <p:spPr>
          <a:xfrm>
            <a:off x="179512" y="-164554"/>
            <a:ext cx="8784976" cy="1368152"/>
          </a:xfrm>
        </p:spPr>
        <p:txBody>
          <a:bodyPr>
            <a:noAutofit/>
          </a:bodyPr>
          <a:lstStyle/>
          <a:p>
            <a:r>
              <a:rPr lang="ru-RU" altLang="ru-RU" sz="20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/>
            </a:r>
            <a:br>
              <a:rPr lang="ru-RU" altLang="ru-RU" sz="20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</a:br>
            <a:r>
              <a:rPr lang="ru-RU" sz="2000" b="1" dirty="0">
                <a:latin typeface="Times New Roman"/>
                <a:ea typeface="Calibri"/>
                <a:cs typeface="Times New Roman"/>
              </a:rPr>
              <a:t>Результаты выполнения  заданий с кратким ответом частей 1и 2  экзаменационной работы по математике в формате ЕГЭ </a:t>
            </a:r>
            <a:r>
              <a:rPr lang="ru-RU" sz="1800" dirty="0">
                <a:latin typeface="Times New Roman"/>
                <a:ea typeface="Calibri"/>
                <a:cs typeface="Times New Roman"/>
              </a:rPr>
              <a:t/>
            </a:r>
            <a:br>
              <a:rPr lang="ru-RU" sz="1800" dirty="0">
                <a:latin typeface="Times New Roman"/>
                <a:ea typeface="Calibri"/>
                <a:cs typeface="Times New Roman"/>
              </a:rPr>
            </a:br>
            <a:r>
              <a:rPr lang="ru-RU" altLang="ru-RU" sz="20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br>
              <a:rPr lang="ru-RU" altLang="ru-RU" sz="20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</a:br>
            <a:endParaRPr lang="ru-RU" altLang="ru-RU" sz="2000" dirty="0" smtClean="0">
              <a:solidFill>
                <a:srgbClr val="002060"/>
              </a:solidFill>
              <a:latin typeface="Arial" charset="0"/>
              <a:cs typeface="Arial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9183409"/>
              </p:ext>
            </p:extLst>
          </p:nvPr>
        </p:nvGraphicFramePr>
        <p:xfrm>
          <a:off x="539552" y="388323"/>
          <a:ext cx="7853936" cy="21989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47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94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715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49428">
                <a:tc rowSpan="2"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</a:t>
                      </a:r>
                    </a:p>
                    <a:p>
                      <a:r>
                        <a:rPr lang="ru-RU" sz="16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выпускни</a:t>
                      </a:r>
                      <a:endParaRPr lang="ru-RU" sz="16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74" marB="34274"/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Выполнили верно задания (часть 1)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74" marB="34274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9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/>
                        <a:t>1</a:t>
                      </a:r>
                    </a:p>
                    <a:p>
                      <a:pPr algn="ctr"/>
                      <a:endParaRPr lang="ru-RU" sz="2000" b="1" dirty="0"/>
                    </a:p>
                  </a:txBody>
                  <a:tcPr marT="34274" marB="34274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</a:t>
                      </a:r>
                      <a:endParaRPr lang="ru-RU" sz="2000" b="1" dirty="0"/>
                    </a:p>
                  </a:txBody>
                  <a:tcPr marT="34274" marB="34274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3</a:t>
                      </a:r>
                      <a:endParaRPr lang="ru-RU" sz="2000" b="1" dirty="0"/>
                    </a:p>
                  </a:txBody>
                  <a:tcPr marT="34274" marB="34274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</a:t>
                      </a:r>
                      <a:endParaRPr lang="ru-RU" sz="2000" b="1" dirty="0"/>
                    </a:p>
                  </a:txBody>
                  <a:tcPr marT="34274" marB="34274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</a:t>
                      </a:r>
                      <a:endParaRPr lang="ru-RU" sz="2000" b="1" dirty="0"/>
                    </a:p>
                  </a:txBody>
                  <a:tcPr marT="34274" marB="34274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6</a:t>
                      </a:r>
                      <a:endParaRPr lang="ru-RU" sz="2000" b="1" dirty="0"/>
                    </a:p>
                  </a:txBody>
                  <a:tcPr marT="34274" marB="34274"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7</a:t>
                      </a:r>
                      <a:endParaRPr lang="ru-RU" sz="2000" b="1" dirty="0"/>
                    </a:p>
                  </a:txBody>
                  <a:tcPr marT="34274" marB="34274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8</a:t>
                      </a:r>
                      <a:endParaRPr lang="ru-RU" sz="2000" b="1" dirty="0"/>
                    </a:p>
                  </a:txBody>
                  <a:tcPr marT="34274" marB="34274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482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254</a:t>
                      </a:r>
                    </a:p>
                  </a:txBody>
                  <a:tcPr marT="34274" marB="3427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229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212</a:t>
                      </a: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3174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74" marB="3427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98,0</a:t>
                      </a:r>
                      <a:endParaRPr lang="ru-RU" sz="2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96,5</a:t>
                      </a:r>
                      <a:endParaRPr lang="ru-RU" sz="2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89,5</a:t>
                      </a:r>
                      <a:endParaRPr lang="ru-RU" sz="2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78,9</a:t>
                      </a:r>
                      <a:endParaRPr lang="ru-RU" sz="2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95,7</a:t>
                      </a:r>
                      <a:endParaRPr lang="ru-RU" sz="2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82,8</a:t>
                      </a:r>
                      <a:endParaRPr lang="ru-RU" sz="2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49,6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50,4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9339263" y="1584722"/>
          <a:ext cx="207962" cy="285282"/>
        </p:xfrm>
        <a:graphic>
          <a:graphicData uri="http://schemas.openxmlformats.org/drawingml/2006/table">
            <a:tbl>
              <a:tblPr/>
              <a:tblGrid>
                <a:gridCol w="2079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5282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91281" marR="91281" marT="34056" marB="34056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5312921"/>
              </p:ext>
            </p:extLst>
          </p:nvPr>
        </p:nvGraphicFramePr>
        <p:xfrm>
          <a:off x="539551" y="2643758"/>
          <a:ext cx="7920878" cy="2265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15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47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001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2984">
                <a:tc rowSpan="2"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</a:t>
                      </a:r>
                    </a:p>
                    <a:p>
                      <a:r>
                        <a:rPr lang="ru-RU" sz="16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выпускни</a:t>
                      </a:r>
                      <a:endParaRPr lang="ru-RU" sz="16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Выполнили верно задания (часть 2)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371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9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10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11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12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7696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254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232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7852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90,6</a:t>
                      </a:r>
                      <a:endParaRPr lang="ru-RU" sz="2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54,7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48,8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39,1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463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Заголовок 1"/>
          <p:cNvSpPr>
            <a:spLocks noGrp="1"/>
          </p:cNvSpPr>
          <p:nvPr>
            <p:ph type="title"/>
          </p:nvPr>
        </p:nvSpPr>
        <p:spPr>
          <a:xfrm>
            <a:off x="0" y="195486"/>
            <a:ext cx="9144000" cy="648072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Times New Roman"/>
                <a:ea typeface="Calibri"/>
                <a:cs typeface="Times New Roman"/>
              </a:rPr>
              <a:t>Результаты выполнения заданий с развернутым ответом </a:t>
            </a: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2400" b="1" dirty="0" smtClean="0">
                <a:latin typeface="Times New Roman"/>
                <a:ea typeface="Calibri"/>
                <a:cs typeface="Times New Roman"/>
              </a:rPr>
            </a:b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части 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2 экзаменационной работы по математике в </a:t>
            </a: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формате ЕГЭ</a:t>
            </a:r>
            <a:endParaRPr lang="ru-RU" sz="2400" dirty="0">
              <a:effectLst/>
              <a:latin typeface="Times New Roman"/>
              <a:ea typeface="Calibri"/>
              <a:cs typeface="Times New Roman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5591854"/>
              </p:ext>
            </p:extLst>
          </p:nvPr>
        </p:nvGraphicFramePr>
        <p:xfrm>
          <a:off x="179509" y="1491631"/>
          <a:ext cx="8640963" cy="3095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86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0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00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003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003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003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9003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239193">
                <a:tc rowSpan="2">
                  <a:txBody>
                    <a:bodyPr/>
                    <a:lstStyle/>
                    <a:p>
                      <a:r>
                        <a:rPr lang="ru-RU" sz="2000" dirty="0" smtClean="0"/>
                        <a:t>Кол-во</a:t>
                      </a:r>
                    </a:p>
                    <a:p>
                      <a:r>
                        <a:rPr lang="ru-RU" sz="2000" dirty="0" smtClean="0"/>
                        <a:t>выпуск-</a:t>
                      </a:r>
                    </a:p>
                    <a:p>
                      <a:r>
                        <a:rPr lang="ru-RU" sz="2000" dirty="0" err="1" smtClean="0"/>
                        <a:t>ников</a:t>
                      </a:r>
                      <a:endParaRPr lang="ru-RU" sz="2000" dirty="0"/>
                    </a:p>
                  </a:txBody>
                  <a:tcPr marT="34295" marB="34295"/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Выполнили верно задания</a:t>
                      </a:r>
                      <a:endParaRPr lang="ru-RU" sz="2000" dirty="0"/>
                    </a:p>
                  </a:txBody>
                  <a:tcPr marT="34295" marB="34295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T="34295" marB="34295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91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732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254</a:t>
                      </a: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 marT="34295" marB="3429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14,6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</a:t>
                      </a: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5" marB="3429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435280" cy="729257"/>
          </a:xfrm>
        </p:spPr>
        <p:txBody>
          <a:bodyPr/>
          <a:lstStyle/>
          <a:p>
            <a:pPr algn="ctr"/>
            <a:r>
              <a:rPr lang="ru-RU" altLang="ru-RU" sz="2800" b="1" dirty="0" smtClean="0">
                <a:solidFill>
                  <a:srgbClr val="0070C0"/>
                </a:solidFill>
              </a:rPr>
              <a:t>Основные причины ошибок участников ЕГЭ</a:t>
            </a:r>
          </a:p>
        </p:txBody>
      </p:sp>
      <p:sp>
        <p:nvSpPr>
          <p:cNvPr id="16387" name="Содержимое 3"/>
          <p:cNvSpPr>
            <a:spLocks noGrp="1"/>
          </p:cNvSpPr>
          <p:nvPr>
            <p:ph idx="1"/>
          </p:nvPr>
        </p:nvSpPr>
        <p:spPr>
          <a:xfrm>
            <a:off x="457200" y="896541"/>
            <a:ext cx="8686800" cy="3943350"/>
          </a:xfrm>
        </p:spPr>
        <p:txBody>
          <a:bodyPr/>
          <a:lstStyle/>
          <a:p>
            <a:r>
              <a:rPr lang="ru-RU" altLang="ru-RU" b="0" dirty="0" smtClean="0"/>
              <a:t>неумение читать и понимать текст условия задачи;</a:t>
            </a:r>
          </a:p>
          <a:p>
            <a:r>
              <a:rPr lang="ru-RU" altLang="ru-RU" b="0" dirty="0" smtClean="0"/>
              <a:t>неумение проводить анализ условия задачи, осуществлять поиск путей решения, неумение применять стандартные алгоритмы в измененной ситуации;</a:t>
            </a:r>
          </a:p>
          <a:p>
            <a:r>
              <a:rPr lang="ru-RU" altLang="ru-RU" b="0" dirty="0" err="1" smtClean="0"/>
              <a:t>несформированность</a:t>
            </a:r>
            <a:r>
              <a:rPr lang="ru-RU" altLang="ru-RU" b="0" dirty="0" smtClean="0"/>
              <a:t> базовой логической культуры в основной школе;</a:t>
            </a:r>
          </a:p>
          <a:p>
            <a:r>
              <a:rPr lang="ru-RU" altLang="ru-RU" b="0" dirty="0" err="1" smtClean="0"/>
              <a:t>несформированность</a:t>
            </a:r>
            <a:r>
              <a:rPr lang="ru-RU" altLang="ru-RU" b="0" dirty="0" smtClean="0"/>
              <a:t> базовых вычислительных навыков;</a:t>
            </a:r>
          </a:p>
          <a:p>
            <a:r>
              <a:rPr lang="ru-RU" altLang="ru-RU" b="0" dirty="0" smtClean="0"/>
              <a:t>неумение решать базовые задачи, требующие применения математики в жизненных ситуациях;</a:t>
            </a:r>
          </a:p>
          <a:p>
            <a:r>
              <a:rPr lang="ru-RU" altLang="ru-RU" b="0" dirty="0" err="1" smtClean="0"/>
              <a:t>несформированность</a:t>
            </a:r>
            <a:r>
              <a:rPr lang="ru-RU" altLang="ru-RU" b="0" dirty="0" smtClean="0"/>
              <a:t> наглядных геометрических представлений;</a:t>
            </a:r>
          </a:p>
          <a:p>
            <a:r>
              <a:rPr lang="ru-RU" altLang="ru-RU" b="0" dirty="0" err="1" smtClean="0"/>
              <a:t>несформированность</a:t>
            </a:r>
            <a:r>
              <a:rPr lang="ru-RU" altLang="ru-RU" b="0" dirty="0" smtClean="0"/>
              <a:t> навыков самоконтроля при решении математических задач.</a:t>
            </a:r>
          </a:p>
          <a:p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24904630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915566"/>
          </a:xfrm>
        </p:spPr>
        <p:txBody>
          <a:bodyPr/>
          <a:lstStyle/>
          <a:p>
            <a:pPr algn="ctr"/>
            <a:r>
              <a:rPr lang="ru-RU" altLang="ru-RU" sz="3000" b="1" dirty="0" smtClean="0">
                <a:solidFill>
                  <a:srgbClr val="0070C0"/>
                </a:solidFill>
              </a:rPr>
              <a:t>Основные проблемы в преподавании математики</a:t>
            </a:r>
          </a:p>
        </p:txBody>
      </p:sp>
      <p:sp>
        <p:nvSpPr>
          <p:cNvPr id="17411" name="Содержимое 3"/>
          <p:cNvSpPr>
            <a:spLocks noGrp="1"/>
          </p:cNvSpPr>
          <p:nvPr>
            <p:ph idx="1"/>
          </p:nvPr>
        </p:nvSpPr>
        <p:spPr>
          <a:xfrm>
            <a:off x="457200" y="896541"/>
            <a:ext cx="8686800" cy="3943350"/>
          </a:xfrm>
        </p:spPr>
        <p:txBody>
          <a:bodyPr/>
          <a:lstStyle/>
          <a:p>
            <a:r>
              <a:rPr lang="ru-RU" altLang="ru-RU" b="0" dirty="0" smtClean="0"/>
              <a:t>несоответствие объема школьных программ по математике и количества часов, отводимых на его изучение; </a:t>
            </a:r>
          </a:p>
          <a:p>
            <a:r>
              <a:rPr lang="ru-RU" altLang="ru-RU" b="0" dirty="0" smtClean="0"/>
              <a:t>дефицит учителей математики в регионе и связанная с этим перегрузка учителей математики;</a:t>
            </a:r>
          </a:p>
          <a:p>
            <a:r>
              <a:rPr lang="ru-RU" altLang="ru-RU" b="0" dirty="0" smtClean="0"/>
              <a:t>не в полной мере используются достижения современной педагогики, психологии и методики преподавания математики, в том числе современные педагогические технологии;</a:t>
            </a:r>
          </a:p>
          <a:p>
            <a:r>
              <a:rPr lang="ru-RU" altLang="ru-RU" b="0" dirty="0" smtClean="0"/>
              <a:t>недостаточно полно используются возможности дифференцированного и индивидуального подхода к изучению математики в школе;</a:t>
            </a:r>
          </a:p>
          <a:p>
            <a:r>
              <a:rPr lang="ru-RU" altLang="ru-RU" b="0" dirty="0" smtClean="0"/>
              <a:t>подмена освоения курса математики натаскиваем на формальные выполнения действий по алгоритмам.</a:t>
            </a:r>
          </a:p>
          <a:p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44065820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457200" y="114301"/>
            <a:ext cx="8686800" cy="621506"/>
          </a:xfrm>
        </p:spPr>
        <p:txBody>
          <a:bodyPr/>
          <a:lstStyle/>
          <a:p>
            <a:pPr algn="ctr"/>
            <a:r>
              <a:rPr lang="ru-RU" altLang="ru-RU" sz="3000" b="1" dirty="0" smtClean="0">
                <a:solidFill>
                  <a:srgbClr val="0070C0"/>
                </a:solidFill>
              </a:rPr>
              <a:t>Рекомендации</a:t>
            </a:r>
          </a:p>
        </p:txBody>
      </p:sp>
      <p:sp>
        <p:nvSpPr>
          <p:cNvPr id="18435" name="Содержимое 3"/>
          <p:cNvSpPr>
            <a:spLocks noGrp="1"/>
          </p:cNvSpPr>
          <p:nvPr>
            <p:ph idx="1"/>
          </p:nvPr>
        </p:nvSpPr>
        <p:spPr>
          <a:xfrm>
            <a:off x="457200" y="896541"/>
            <a:ext cx="8686800" cy="3943350"/>
          </a:xfrm>
        </p:spPr>
        <p:txBody>
          <a:bodyPr/>
          <a:lstStyle/>
          <a:p>
            <a:r>
              <a:rPr lang="ru-RU" altLang="ru-RU" b="0" dirty="0" smtClean="0"/>
              <a:t>донести до выпускников информацию о наличии открытого банка заданий по математике; </a:t>
            </a:r>
          </a:p>
          <a:p>
            <a:r>
              <a:rPr lang="ru-RU" altLang="ru-RU" b="0" dirty="0" smtClean="0"/>
              <a:t>в процессе обучения математике отказаться от </a:t>
            </a:r>
            <a:r>
              <a:rPr lang="ru-RU" altLang="ru-RU" b="0" dirty="0" err="1" smtClean="0"/>
              <a:t>знаниевой</a:t>
            </a:r>
            <a:r>
              <a:rPr lang="ru-RU" altLang="ru-RU" b="0" dirty="0" smtClean="0"/>
              <a:t> парадигмы в пользу общеразвивающей, направленной, прежде всего, на развитие логического мышления обучающихся и универсальных учебных действий;</a:t>
            </a:r>
          </a:p>
          <a:p>
            <a:r>
              <a:rPr lang="ru-RU" altLang="ru-RU" b="0" dirty="0" smtClean="0"/>
              <a:t>при отборе содержания обучения, конструировании системы заданий приоритет отдавать нестандартным задачам;</a:t>
            </a:r>
          </a:p>
          <a:p>
            <a:r>
              <a:rPr lang="ru-RU" altLang="ru-RU" b="0" dirty="0" smtClean="0"/>
              <a:t>добиваться от учащихся сознательного усвоения математических понятий, умений и способов действий, позволяющих применить их в новых нестандартных условиях;</a:t>
            </a:r>
          </a:p>
          <a:p>
            <a:endParaRPr lang="ru-RU" altLang="ru-RU" sz="2200" dirty="0" smtClean="0"/>
          </a:p>
          <a:p>
            <a:endParaRPr lang="ru-RU" altLang="ru-RU" sz="2200" dirty="0" smtClean="0"/>
          </a:p>
          <a:p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26599056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114301"/>
            <a:ext cx="8686800" cy="621506"/>
          </a:xfrm>
        </p:spPr>
        <p:txBody>
          <a:bodyPr/>
          <a:lstStyle/>
          <a:p>
            <a:pPr algn="ctr"/>
            <a:r>
              <a:rPr lang="ru-RU" altLang="ru-RU" sz="3000" b="1" dirty="0" smtClean="0">
                <a:solidFill>
                  <a:srgbClr val="0070C0"/>
                </a:solidFill>
              </a:rPr>
              <a:t>Рекомендации</a:t>
            </a:r>
          </a:p>
        </p:txBody>
      </p:sp>
      <p:sp>
        <p:nvSpPr>
          <p:cNvPr id="19459" name="Содержимое 3"/>
          <p:cNvSpPr>
            <a:spLocks noGrp="1"/>
          </p:cNvSpPr>
          <p:nvPr>
            <p:ph idx="1"/>
          </p:nvPr>
        </p:nvSpPr>
        <p:spPr>
          <a:xfrm>
            <a:off x="457200" y="681037"/>
            <a:ext cx="8686800" cy="3943350"/>
          </a:xfrm>
        </p:spPr>
        <p:txBody>
          <a:bodyPr/>
          <a:lstStyle/>
          <a:p>
            <a:r>
              <a:rPr lang="ru-RU" altLang="ru-RU" sz="1800" b="0" dirty="0" smtClean="0"/>
              <a:t>содействовать формированию положительной мотивации учащихся к изучению математики; </a:t>
            </a:r>
          </a:p>
          <a:p>
            <a:r>
              <a:rPr lang="ru-RU" altLang="ru-RU" sz="1800" b="0" dirty="0" smtClean="0"/>
              <a:t>широко использовать активные методы обучения математике, уделяя особое внимание самостоятельной работе учащихся; </a:t>
            </a:r>
          </a:p>
          <a:p>
            <a:r>
              <a:rPr lang="ru-RU" altLang="ru-RU" sz="1800" b="0" dirty="0" smtClean="0"/>
              <a:t>широко применять информационные и коммуникационные технологии, способствующие взаимодействию участников образовательного процесса, доступ к информационным источникам, эффективный мониторинг и контроль результатов образовательного процесса;</a:t>
            </a:r>
          </a:p>
          <a:p>
            <a:r>
              <a:rPr lang="ru-RU" altLang="ru-RU" sz="1800" b="0" dirty="0" smtClean="0"/>
              <a:t>изучить и обобщить опыт использования педагогами продуктивных образовательных технологий, проектной и исследовательской деятельности, применение которых позволило получить высокие результаты на ЕГЭ.</a:t>
            </a:r>
          </a:p>
          <a:p>
            <a:endParaRPr lang="ru-RU" altLang="ru-RU" sz="2200" dirty="0" smtClean="0"/>
          </a:p>
          <a:p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05740082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gaussian_reflection">
  <a:themeElements>
    <a:clrScheme name="silly_mi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illy_mi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gaussian_reflection">
  <a:themeElements>
    <a:clrScheme name="silly_mi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illy_mi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5574</TotalTime>
  <Words>1488</Words>
  <Application>Microsoft Office PowerPoint</Application>
  <PresentationFormat>Экран (16:9)</PresentationFormat>
  <Paragraphs>626</Paragraphs>
  <Slides>30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30</vt:i4>
      </vt:variant>
    </vt:vector>
  </HeadingPairs>
  <TitlesOfParts>
    <vt:vector size="41" baseType="lpstr">
      <vt:lpstr>Arial</vt:lpstr>
      <vt:lpstr>Arial Black</vt:lpstr>
      <vt:lpstr>Calibri</vt:lpstr>
      <vt:lpstr>Georgia</vt:lpstr>
      <vt:lpstr>Impact</vt:lpstr>
      <vt:lpstr>Times New Roman</vt:lpstr>
      <vt:lpstr>Wingdings</vt:lpstr>
      <vt:lpstr>Wingdings 3</vt:lpstr>
      <vt:lpstr>Тема Office</vt:lpstr>
      <vt:lpstr>gaussian_reflection</vt:lpstr>
      <vt:lpstr>1_gaussian_reflection</vt:lpstr>
      <vt:lpstr>Результаты  государственной итоговой аттестации   выпускников 11-х классов общеобразовательных организаций  Ленинск-Кузнецкого городского округа за 2017-2018 учебный год Семинар для учителей математики, работающих в 11 классах 30 октября 2018 год </vt:lpstr>
      <vt:lpstr>Презентация PowerPoint</vt:lpstr>
      <vt:lpstr>Количество участников ЕГЭ</vt:lpstr>
      <vt:lpstr>Базовый ЕГЭ по математике</vt:lpstr>
      <vt:lpstr>Структура варианта КИМ</vt:lpstr>
      <vt:lpstr>Шкала перевода первичных баллов в отметку</vt:lpstr>
      <vt:lpstr>Результаты выполнения экзаменационной работы по математике ОО Ленинск-Кузнецкого городского округа в формате ЕГЭ (базовый уровень) (базовый уровень31.05.2018+25.06.2018г.)</vt:lpstr>
      <vt:lpstr>Результаты ЕГЭ  по математике (базовый уровень)</vt:lpstr>
      <vt:lpstr>Результаты выполнения заданий экзаменационной работы от 31.05.2018 года (базовый уровень)  </vt:lpstr>
      <vt:lpstr>Результаты выполнения заданий экзаменационной работы 31.05.2018 года (базовый уровень)</vt:lpstr>
      <vt:lpstr>Профильный ЕГЭ по математике</vt:lpstr>
      <vt:lpstr>Шкала перевода первичного балла в тестовый </vt:lpstr>
      <vt:lpstr>Результаты ЕГЭ по математике (профильный уровень)</vt:lpstr>
      <vt:lpstr>  Количество учащихся, набравших соответствующий тестовый балл  </vt:lpstr>
      <vt:lpstr>ЕГЭ 2018 (профильный уровень)</vt:lpstr>
      <vt:lpstr>ЕГЭ 2018 (профильный уровень)</vt:lpstr>
      <vt:lpstr>ЕГЭ 2018 (профильный уровень)</vt:lpstr>
      <vt:lpstr>ЕГЭ 2018 (профильный уровень)</vt:lpstr>
      <vt:lpstr>ЕГЭ 2018 (профильный уровень)</vt:lpstr>
      <vt:lpstr>ЕГЭ 2018 (профильный уровень)</vt:lpstr>
      <vt:lpstr>ЕГЭ 2018 (профильный уровень)</vt:lpstr>
      <vt:lpstr>ЕГЭ 2018 (профильный уровень)</vt:lpstr>
      <vt:lpstr>ЕГЭ 2018 (профильный уровень)</vt:lpstr>
      <vt:lpstr>ЕГЭ 2018 (профильный уровень)</vt:lpstr>
      <vt:lpstr> Результаты выполнения  заданий с кратким ответом частей 1и 2  экзаменационной работы по математике в формате ЕГЭ    </vt:lpstr>
      <vt:lpstr>Результаты выполнения заданий с развернутым ответом  части 2 экзаменационной работы по математике в формате ЕГЭ</vt:lpstr>
      <vt:lpstr>Основные причины ошибок участников ЕГЭ</vt:lpstr>
      <vt:lpstr>Основные проблемы в преподавании математики</vt:lpstr>
      <vt:lpstr>Рекомендации</vt:lpstr>
      <vt:lpstr>Рекомендации</vt:lpstr>
    </vt:vector>
  </TitlesOfParts>
  <Company>CtrlSoft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PR</dc:creator>
  <cp:lastModifiedBy>finderX oxy</cp:lastModifiedBy>
  <cp:revision>280</cp:revision>
  <dcterms:created xsi:type="dcterms:W3CDTF">2011-08-25T06:09:31Z</dcterms:created>
  <dcterms:modified xsi:type="dcterms:W3CDTF">2018-12-27T10:28:56Z</dcterms:modified>
</cp:coreProperties>
</file>