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8" r:id="rId3"/>
    <p:sldId id="259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</p:sldIdLst>
  <p:sldSz cx="12192000" cy="6858000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07" autoAdjust="0"/>
  </p:normalViewPr>
  <p:slideViewPr>
    <p:cSldViewPr snapToGrid="0" showGuides="1">
      <p:cViewPr varScale="1">
        <p:scale>
          <a:sx n="65" d="100"/>
          <a:sy n="65" d="100"/>
        </p:scale>
        <p:origin x="-81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2E25DC-85A5-4401-9B5B-E18DB6DBD69E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0726B2-64BA-47FF-91A6-2EC106B6E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758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821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278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197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223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5250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6159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4030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6584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9985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0649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9854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154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1532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1853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9412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6387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726B2-64BA-47FF-91A6-2EC106B6E4CA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86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193047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784863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014737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678585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832059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35642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787385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680743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201480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211219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190446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6D8B7-C442-441E-85D5-CEFC05E1960F}" type="datetimeFigureOut">
              <a:rPr lang="ru-RU" smtClean="0"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2144D-5018-4AAC-913C-01414FEBF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842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8000">
    <p:wipe dir="r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450593" y="172528"/>
            <a:ext cx="9741408" cy="470898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6000" b="1" dirty="0">
                <a:ln/>
                <a:solidFill>
                  <a:schemeClr val="accent4"/>
                </a:solidFill>
              </a:rPr>
              <a:t>Стратегия развития</a:t>
            </a:r>
          </a:p>
          <a:p>
            <a:r>
              <a:rPr lang="ru-RU" sz="6000" b="1" dirty="0">
                <a:ln/>
                <a:solidFill>
                  <a:schemeClr val="accent4"/>
                </a:solidFill>
              </a:rPr>
              <a:t>муниципальной системы </a:t>
            </a:r>
            <a:r>
              <a:rPr lang="ru-RU" sz="6000" b="1" dirty="0" smtClean="0">
                <a:ln/>
                <a:solidFill>
                  <a:schemeClr val="accent4"/>
                </a:solidFill>
              </a:rPr>
              <a:t>образования</a:t>
            </a:r>
            <a:br>
              <a:rPr lang="ru-RU" sz="6000" b="1" dirty="0" smtClean="0">
                <a:ln/>
                <a:solidFill>
                  <a:schemeClr val="accent4"/>
                </a:solidFill>
              </a:rPr>
            </a:br>
            <a:r>
              <a:rPr lang="ru-RU" sz="6000" b="1" dirty="0" smtClean="0">
                <a:ln/>
                <a:solidFill>
                  <a:schemeClr val="accent4"/>
                </a:solidFill>
              </a:rPr>
              <a:t>как </a:t>
            </a:r>
            <a:r>
              <a:rPr lang="ru-RU" sz="6000" b="1" dirty="0">
                <a:ln/>
                <a:solidFill>
                  <a:schemeClr val="accent4"/>
                </a:solidFill>
              </a:rPr>
              <a:t>инструмент достижения</a:t>
            </a:r>
          </a:p>
          <a:p>
            <a:r>
              <a:rPr lang="ru-RU" sz="6000" b="1" dirty="0">
                <a:ln/>
                <a:solidFill>
                  <a:schemeClr val="accent4"/>
                </a:solidFill>
              </a:rPr>
              <a:t>качественных результатов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50593" y="4881509"/>
            <a:ext cx="734970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tx2"/>
                </a:solidFill>
              </a:rPr>
              <a:t>Городская августовская</a:t>
            </a:r>
            <a:endParaRPr lang="ru-RU" sz="2800" b="1" i="1" dirty="0">
              <a:solidFill>
                <a:schemeClr val="tx2"/>
              </a:solidFill>
            </a:endParaRPr>
          </a:p>
          <a:p>
            <a:r>
              <a:rPr lang="ru-RU" sz="2800" b="1" i="1" dirty="0" smtClean="0">
                <a:solidFill>
                  <a:schemeClr val="tx2"/>
                </a:solidFill>
              </a:rPr>
              <a:t>конференция </a:t>
            </a:r>
            <a:r>
              <a:rPr lang="ru-RU" sz="2800" b="1" i="1" dirty="0">
                <a:solidFill>
                  <a:schemeClr val="tx2"/>
                </a:solidFill>
              </a:rPr>
              <a:t>педагогических работников</a:t>
            </a:r>
          </a:p>
          <a:p>
            <a:r>
              <a:rPr lang="ru-RU" sz="2800" b="1" i="1" dirty="0">
                <a:solidFill>
                  <a:schemeClr val="tx2"/>
                </a:solidFill>
              </a:rPr>
              <a:t>Ленинск-Кузнецкого городского округа</a:t>
            </a:r>
          </a:p>
          <a:p>
            <a:r>
              <a:rPr lang="ru-RU" sz="2800" b="1" i="1" dirty="0" smtClean="0">
                <a:solidFill>
                  <a:schemeClr val="tx2"/>
                </a:solidFill>
              </a:rPr>
              <a:t>28 августа 2018 года</a:t>
            </a:r>
            <a:endParaRPr lang="ru-RU" sz="2800" b="1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913019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042745" y="0"/>
            <a:ext cx="9149255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4400" b="1" dirty="0">
                <a:ln/>
                <a:solidFill>
                  <a:schemeClr val="accent4"/>
                </a:solidFill>
              </a:rPr>
              <a:t>Пленарная </a:t>
            </a:r>
            <a:r>
              <a:rPr lang="ru-RU" sz="4400" b="1" dirty="0" smtClean="0">
                <a:ln/>
                <a:solidFill>
                  <a:schemeClr val="accent4"/>
                </a:solidFill>
              </a:rPr>
              <a:t>часть: 11:00 </a:t>
            </a:r>
            <a:r>
              <a:rPr lang="ru-RU" sz="4400" b="1" dirty="0">
                <a:ln/>
                <a:solidFill>
                  <a:schemeClr val="accent4"/>
                </a:solidFill>
              </a:rPr>
              <a:t>– </a:t>
            </a:r>
            <a:r>
              <a:rPr lang="ru-RU" sz="4400" b="1" dirty="0" smtClean="0">
                <a:ln/>
                <a:solidFill>
                  <a:schemeClr val="accent4"/>
                </a:solidFill>
              </a:rPr>
              <a:t>12:30</a:t>
            </a:r>
            <a:endParaRPr lang="ru-RU" sz="44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60785" y="769441"/>
            <a:ext cx="1063121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2"/>
                </a:solidFill>
              </a:rPr>
              <a:t>Приветственное </a:t>
            </a:r>
            <a:r>
              <a:rPr lang="ru-RU" sz="2800" dirty="0">
                <a:solidFill>
                  <a:schemeClr val="tx2"/>
                </a:solidFill>
              </a:rPr>
              <a:t>слово участникам конференции </a:t>
            </a:r>
            <a:r>
              <a:rPr lang="ru-RU" sz="2800" dirty="0" smtClean="0">
                <a:solidFill>
                  <a:schemeClr val="tx2"/>
                </a:solidFill>
              </a:rPr>
              <a:t>главы</a:t>
            </a:r>
            <a:br>
              <a:rPr lang="ru-RU" sz="2800" dirty="0" smtClean="0">
                <a:solidFill>
                  <a:schemeClr val="tx2"/>
                </a:solidFill>
              </a:rPr>
            </a:br>
            <a:r>
              <a:rPr lang="ru-RU" sz="2800" dirty="0" smtClean="0">
                <a:solidFill>
                  <a:schemeClr val="tx2"/>
                </a:solidFill>
              </a:rPr>
              <a:t>Ленинск-Кузнецкого </a:t>
            </a:r>
            <a:r>
              <a:rPr lang="ru-RU" sz="2800" dirty="0">
                <a:solidFill>
                  <a:schemeClr val="tx2"/>
                </a:solidFill>
              </a:rPr>
              <a:t>городского </a:t>
            </a:r>
            <a:r>
              <a:rPr lang="ru-RU" sz="2800" dirty="0" smtClean="0">
                <a:solidFill>
                  <a:schemeClr val="tx2"/>
                </a:solidFill>
              </a:rPr>
              <a:t>округа</a:t>
            </a:r>
            <a:br>
              <a:rPr lang="ru-RU" sz="2800" dirty="0" smtClean="0">
                <a:solidFill>
                  <a:schemeClr val="tx2"/>
                </a:solidFill>
              </a:rPr>
            </a:br>
            <a:r>
              <a:rPr lang="ru-RU" sz="2800" dirty="0" smtClean="0">
                <a:solidFill>
                  <a:schemeClr val="tx2"/>
                </a:solidFill>
              </a:rPr>
              <a:t>Тихонова </a:t>
            </a:r>
            <a:r>
              <a:rPr lang="ru-RU" sz="2800" dirty="0">
                <a:solidFill>
                  <a:schemeClr val="tx2"/>
                </a:solidFill>
              </a:rPr>
              <a:t>Константина Алексеевича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2"/>
                </a:solidFill>
              </a:rPr>
              <a:t>Награждение </a:t>
            </a:r>
            <a:r>
              <a:rPr lang="ru-RU" sz="2800" dirty="0">
                <a:solidFill>
                  <a:schemeClr val="tx2"/>
                </a:solidFill>
              </a:rPr>
              <a:t>педагогических работников образовательных </a:t>
            </a:r>
            <a:r>
              <a:rPr lang="ru-RU" sz="2800" dirty="0" smtClean="0">
                <a:solidFill>
                  <a:schemeClr val="tx2"/>
                </a:solidFill>
              </a:rPr>
              <a:t>организаций </a:t>
            </a:r>
            <a:r>
              <a:rPr lang="ru-RU" sz="2800" dirty="0">
                <a:solidFill>
                  <a:schemeClr val="tx2"/>
                </a:solidFill>
              </a:rPr>
              <a:t>Ленинск-Кузнецкого городского округа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2"/>
                </a:solidFill>
              </a:rPr>
              <a:t>Стратегия </a:t>
            </a:r>
            <a:r>
              <a:rPr lang="ru-RU" sz="2800" dirty="0">
                <a:solidFill>
                  <a:schemeClr val="tx2"/>
                </a:solidFill>
              </a:rPr>
              <a:t>развития образования Ленинск-Кузнецкого городского округа на 2018-2035 годы. Петрова Ольга Григорьевна, начальник управления образования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2"/>
                </a:solidFill>
              </a:rPr>
              <a:t>Награждение </a:t>
            </a:r>
            <a:r>
              <a:rPr lang="ru-RU" sz="2800" dirty="0">
                <a:solidFill>
                  <a:schemeClr val="tx2"/>
                </a:solidFill>
              </a:rPr>
              <a:t>педагогических работников образовательных </a:t>
            </a:r>
            <a:r>
              <a:rPr lang="ru-RU" sz="2800" dirty="0" smtClean="0">
                <a:solidFill>
                  <a:schemeClr val="tx2"/>
                </a:solidFill>
              </a:rPr>
              <a:t>организаций </a:t>
            </a:r>
            <a:r>
              <a:rPr lang="ru-RU" sz="2800" dirty="0">
                <a:solidFill>
                  <a:schemeClr val="tx2"/>
                </a:solidFill>
              </a:rPr>
              <a:t>Ленинск-Кузнецкого городского округа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2"/>
                </a:solidFill>
              </a:rPr>
              <a:t>Выступление </a:t>
            </a:r>
            <a:r>
              <a:rPr lang="ru-RU" sz="2800" dirty="0">
                <a:solidFill>
                  <a:schemeClr val="tx2"/>
                </a:solidFill>
              </a:rPr>
              <a:t>председателя Ленинск-Кузнецкой городской </a:t>
            </a:r>
            <a:r>
              <a:rPr lang="ru-RU" sz="2800" dirty="0" smtClean="0">
                <a:solidFill>
                  <a:schemeClr val="tx2"/>
                </a:solidFill>
              </a:rPr>
              <a:t>организации </a:t>
            </a:r>
            <a:r>
              <a:rPr lang="ru-RU" sz="2800" dirty="0">
                <a:solidFill>
                  <a:schemeClr val="tx2"/>
                </a:solidFill>
              </a:rPr>
              <a:t>профсоюза работников народного </a:t>
            </a:r>
            <a:r>
              <a:rPr lang="ru-RU" sz="2800" dirty="0" smtClean="0">
                <a:solidFill>
                  <a:schemeClr val="tx2"/>
                </a:solidFill>
              </a:rPr>
              <a:t>образования</a:t>
            </a:r>
            <a:br>
              <a:rPr lang="ru-RU" sz="2800" dirty="0" smtClean="0">
                <a:solidFill>
                  <a:schemeClr val="tx2"/>
                </a:solidFill>
              </a:rPr>
            </a:br>
            <a:r>
              <a:rPr lang="ru-RU" sz="2800" dirty="0" smtClean="0">
                <a:solidFill>
                  <a:schemeClr val="tx2"/>
                </a:solidFill>
              </a:rPr>
              <a:t>и </a:t>
            </a:r>
            <a:r>
              <a:rPr lang="ru-RU" sz="2800" dirty="0">
                <a:solidFill>
                  <a:schemeClr val="tx2"/>
                </a:solidFill>
              </a:rPr>
              <a:t>науки </a:t>
            </a:r>
            <a:r>
              <a:rPr lang="ru-RU" sz="2800" dirty="0" smtClean="0">
                <a:solidFill>
                  <a:schemeClr val="tx2"/>
                </a:solidFill>
              </a:rPr>
              <a:t>Российской </a:t>
            </a:r>
            <a:r>
              <a:rPr lang="ru-RU" sz="2800" dirty="0">
                <a:solidFill>
                  <a:schemeClr val="tx2"/>
                </a:solidFill>
              </a:rPr>
              <a:t>Федерации Пахомовой Натальи </a:t>
            </a:r>
            <a:r>
              <a:rPr lang="ru-RU" sz="2800" dirty="0" smtClean="0">
                <a:solidFill>
                  <a:schemeClr val="tx2"/>
                </a:solidFill>
              </a:rPr>
              <a:t>Николаевны</a:t>
            </a:r>
            <a:endParaRPr lang="ru-RU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648346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139617" y="1985563"/>
            <a:ext cx="8264107" cy="227754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spcAft>
                <a:spcPts val="1200"/>
              </a:spcAft>
            </a:pPr>
            <a:r>
              <a:rPr lang="ru-RU" sz="4400" b="1" dirty="0">
                <a:ln/>
                <a:solidFill>
                  <a:schemeClr val="accent4"/>
                </a:solidFill>
              </a:rPr>
              <a:t>Перерыв: </a:t>
            </a:r>
            <a:r>
              <a:rPr lang="ru-RU" sz="4400" b="1" dirty="0" smtClean="0">
                <a:ln/>
                <a:solidFill>
                  <a:schemeClr val="accent4"/>
                </a:solidFill>
              </a:rPr>
              <a:t>12:30 </a:t>
            </a:r>
            <a:r>
              <a:rPr lang="ru-RU" sz="4400" b="1" dirty="0">
                <a:ln/>
                <a:solidFill>
                  <a:schemeClr val="accent4"/>
                </a:solidFill>
              </a:rPr>
              <a:t>– </a:t>
            </a:r>
            <a:r>
              <a:rPr lang="ru-RU" sz="4400" b="1" dirty="0" smtClean="0">
                <a:ln/>
                <a:solidFill>
                  <a:schemeClr val="accent4"/>
                </a:solidFill>
              </a:rPr>
              <a:t>13:00</a:t>
            </a:r>
            <a:endParaRPr lang="ru-RU" sz="4400" b="1" dirty="0">
              <a:ln/>
              <a:solidFill>
                <a:schemeClr val="accent4"/>
              </a:solidFill>
            </a:endParaRPr>
          </a:p>
          <a:p>
            <a:r>
              <a:rPr lang="ru-RU" sz="4400" b="1" dirty="0">
                <a:ln/>
                <a:solidFill>
                  <a:schemeClr val="accent4"/>
                </a:solidFill>
              </a:rPr>
              <a:t>Работа секций, круглых </a:t>
            </a:r>
            <a:r>
              <a:rPr lang="ru-RU" sz="4400" b="1" dirty="0" smtClean="0">
                <a:ln/>
                <a:solidFill>
                  <a:schemeClr val="accent4"/>
                </a:solidFill>
              </a:rPr>
              <a:t>столов</a:t>
            </a:r>
            <a:br>
              <a:rPr lang="ru-RU" sz="4400" b="1" dirty="0" smtClean="0">
                <a:ln/>
                <a:solidFill>
                  <a:schemeClr val="accent4"/>
                </a:solidFill>
              </a:rPr>
            </a:br>
            <a:r>
              <a:rPr lang="ru-RU" sz="4400" b="1" dirty="0" smtClean="0">
                <a:ln/>
                <a:solidFill>
                  <a:schemeClr val="accent4"/>
                </a:solidFill>
              </a:rPr>
              <a:t>и </a:t>
            </a:r>
            <a:r>
              <a:rPr lang="ru-RU" sz="4400" b="1" dirty="0">
                <a:ln/>
                <a:solidFill>
                  <a:schemeClr val="accent4"/>
                </a:solidFill>
              </a:rPr>
              <a:t>семинаров: </a:t>
            </a:r>
            <a:r>
              <a:rPr lang="ru-RU" sz="4400" b="1" dirty="0" smtClean="0">
                <a:ln/>
                <a:solidFill>
                  <a:schemeClr val="accent4"/>
                </a:solidFill>
              </a:rPr>
              <a:t>13:00 – 14:30</a:t>
            </a:r>
            <a:endParaRPr lang="ru-RU" sz="4400" b="1" i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989554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283779"/>
            <a:ext cx="10095186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Круглый стол «Организация и способы подготовки обучающихся к сдаче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ОГЭ</a:t>
            </a:r>
            <a:br>
              <a:rPr lang="ru-RU" sz="3600" b="1" dirty="0" smtClean="0">
                <a:ln/>
                <a:solidFill>
                  <a:schemeClr val="accent4"/>
                </a:solidFill>
              </a:rPr>
            </a:br>
            <a:r>
              <a:rPr lang="ru-RU" sz="3600" b="1" dirty="0" smtClean="0">
                <a:ln/>
                <a:solidFill>
                  <a:schemeClr val="accent4"/>
                </a:solidFill>
              </a:rPr>
              <a:t>в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образовательной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организации»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2210574"/>
            <a:ext cx="1009518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руководители образовательных организаций.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конференц-зал (2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Руководители</a:t>
            </a:r>
            <a:r>
              <a:rPr lang="ru-RU" sz="3200" dirty="0" smtClean="0">
                <a:solidFill>
                  <a:schemeClr val="tx2"/>
                </a:solidFill>
              </a:rPr>
              <a:t>: Петрова </a:t>
            </a:r>
            <a:r>
              <a:rPr lang="ru-RU" sz="3200" dirty="0">
                <a:solidFill>
                  <a:schemeClr val="tx2"/>
                </a:solidFill>
              </a:rPr>
              <a:t>Ольга Григорьевна, начальник управления образования,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Попова Галина Николаевна, канд. </a:t>
            </a:r>
            <a:r>
              <a:rPr lang="ru-RU" sz="3200" dirty="0" err="1">
                <a:solidFill>
                  <a:schemeClr val="tx2"/>
                </a:solidFill>
              </a:rPr>
              <a:t>пед</a:t>
            </a:r>
            <a:r>
              <a:rPr lang="ru-RU" sz="3200" dirty="0">
                <a:solidFill>
                  <a:schemeClr val="tx2"/>
                </a:solidFill>
              </a:rPr>
              <a:t>. наук, директор МБОУ ДПО «НМЦ»,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Фетисова Елена Николаевна, главный специалист управления </a:t>
            </a:r>
            <a:r>
              <a:rPr lang="ru-RU" sz="3200" dirty="0" smtClean="0">
                <a:solidFill>
                  <a:schemeClr val="tx2"/>
                </a:solidFill>
              </a:rPr>
              <a:t>образования.</a:t>
            </a:r>
            <a:endParaRPr lang="ru-RU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180748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283779"/>
            <a:ext cx="10095186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«Актуальные проблемы современного дошкольного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образования»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2308324"/>
            <a:ext cx="100951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заведующие дошкольных образовательных организаций.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каб</a:t>
            </a:r>
            <a:r>
              <a:rPr lang="ru-RU" sz="3200" dirty="0">
                <a:solidFill>
                  <a:schemeClr val="tx2"/>
                </a:solidFill>
              </a:rPr>
              <a:t>. № 207 (2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Калмыкова Алевтина Анатольевна, главный </a:t>
            </a:r>
            <a:r>
              <a:rPr lang="ru-RU" sz="3200" dirty="0" smtClean="0">
                <a:solidFill>
                  <a:schemeClr val="tx2"/>
                </a:solidFill>
              </a:rPr>
              <a:t>специалист </a:t>
            </a:r>
            <a:r>
              <a:rPr lang="ru-RU" sz="3200" dirty="0">
                <a:solidFill>
                  <a:schemeClr val="tx2"/>
                </a:solidFill>
              </a:rPr>
              <a:t>управления образования</a:t>
            </a:r>
            <a:r>
              <a:rPr lang="ru-RU" sz="3200" dirty="0" smtClean="0">
                <a:solidFill>
                  <a:schemeClr val="tx2"/>
                </a:solidFill>
              </a:rPr>
              <a:t>.</a:t>
            </a:r>
            <a:endParaRPr lang="ru-RU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995025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176680"/>
            <a:ext cx="10095186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«Профессиональное развитие педагогов в муниципалитете как инструмент управления качеством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образования»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1872020"/>
            <a:ext cx="100951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заместители руководителей образовательных </a:t>
            </a:r>
            <a:r>
              <a:rPr lang="ru-RU" sz="3200" dirty="0" smtClean="0">
                <a:solidFill>
                  <a:schemeClr val="tx2"/>
                </a:solidFill>
              </a:rPr>
              <a:t>организаций </a:t>
            </a:r>
            <a:r>
              <a:rPr lang="ru-RU" sz="3200" dirty="0">
                <a:solidFill>
                  <a:schemeClr val="tx2"/>
                </a:solidFill>
              </a:rPr>
              <a:t>по УВР, НМР.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ЦДНиИТТ</a:t>
            </a:r>
            <a:r>
              <a:rPr lang="ru-RU" sz="3200" dirty="0">
                <a:solidFill>
                  <a:schemeClr val="tx2"/>
                </a:solidFill>
              </a:rPr>
              <a:t> (4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Копейкина Лариса Михайловна, заместитель </a:t>
            </a:r>
            <a:r>
              <a:rPr lang="ru-RU" sz="3200" dirty="0" smtClean="0">
                <a:solidFill>
                  <a:schemeClr val="tx2"/>
                </a:solidFill>
              </a:rPr>
              <a:t>директора </a:t>
            </a:r>
            <a:r>
              <a:rPr lang="ru-RU" sz="3200" dirty="0">
                <a:solidFill>
                  <a:schemeClr val="tx2"/>
                </a:solidFill>
              </a:rPr>
              <a:t>по НМР МБОУ ДПО «НМЦ</a:t>
            </a:r>
            <a:r>
              <a:rPr lang="ru-RU" sz="3200" dirty="0" smtClean="0">
                <a:solidFill>
                  <a:schemeClr val="tx2"/>
                </a:solidFill>
              </a:rPr>
              <a:t>».</a:t>
            </a:r>
            <a:endParaRPr lang="ru-RU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758531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«Образовательное пространство поддержки разнообразия дошкольного детства: технологии и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практики</a:t>
            </a:r>
            <a:br>
              <a:rPr lang="ru-RU" sz="3600" b="1" dirty="0" smtClean="0">
                <a:ln/>
                <a:solidFill>
                  <a:schemeClr val="accent4"/>
                </a:solidFill>
              </a:rPr>
            </a:br>
            <a:r>
              <a:rPr lang="ru-RU" sz="3600" b="1" dirty="0" smtClean="0">
                <a:ln/>
                <a:solidFill>
                  <a:schemeClr val="accent4"/>
                </a:solidFill>
              </a:rPr>
              <a:t>образовательной деятельности»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3334602"/>
            <a:ext cx="100951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старшие воспитатели, воспитатели дошкольных </a:t>
            </a:r>
            <a:r>
              <a:rPr lang="ru-RU" sz="3200" dirty="0" smtClean="0">
                <a:solidFill>
                  <a:schemeClr val="tx2"/>
                </a:solidFill>
              </a:rPr>
              <a:t>образовательных </a:t>
            </a:r>
            <a:r>
              <a:rPr lang="ru-RU" sz="3200" dirty="0">
                <a:solidFill>
                  <a:schemeClr val="tx2"/>
                </a:solidFill>
              </a:rPr>
              <a:t>организаций.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каб</a:t>
            </a:r>
            <a:r>
              <a:rPr lang="ru-RU" sz="3200" dirty="0">
                <a:solidFill>
                  <a:schemeClr val="tx2"/>
                </a:solidFill>
              </a:rPr>
              <a:t>. № 212 (2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</a:t>
            </a:r>
            <a:r>
              <a:rPr lang="ru-RU" sz="3200" dirty="0" err="1">
                <a:solidFill>
                  <a:schemeClr val="tx2"/>
                </a:solidFill>
              </a:rPr>
              <a:t>Мелькова</a:t>
            </a:r>
            <a:r>
              <a:rPr lang="ru-RU" sz="3200" dirty="0">
                <a:solidFill>
                  <a:schemeClr val="tx2"/>
                </a:solidFill>
              </a:rPr>
              <a:t> Татьяна Владимировна, методист МБОУ ДПО «НМЦ».</a:t>
            </a:r>
          </a:p>
        </p:txBody>
      </p:sp>
    </p:spTree>
    <p:extLst>
      <p:ext uri="{BB962C8B-B14F-4D97-AF65-F5344CB8AC3E}">
        <p14:creationId xmlns:p14="http://schemas.microsoft.com/office/powerpoint/2010/main" val="1498221009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«Современные технологии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обучения</a:t>
            </a:r>
            <a:br>
              <a:rPr lang="ru-RU" sz="3600" b="1" dirty="0" smtClean="0">
                <a:ln/>
                <a:solidFill>
                  <a:schemeClr val="accent4"/>
                </a:solidFill>
              </a:rPr>
            </a:br>
            <a:r>
              <a:rPr lang="ru-RU" sz="3600" b="1" dirty="0" smtClean="0">
                <a:ln/>
                <a:solidFill>
                  <a:schemeClr val="accent4"/>
                </a:solidFill>
              </a:rPr>
              <a:t>в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иноязычном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образовании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как основа достижения качества образования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2332756"/>
            <a:ext cx="1009518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учителя английского языка.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кабинет 302 (3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Власова Светлана Анатольевна</a:t>
            </a:r>
            <a:r>
              <a:rPr lang="ru-RU" sz="3200" dirty="0" smtClean="0">
                <a:solidFill>
                  <a:schemeClr val="tx2"/>
                </a:solidFill>
              </a:rPr>
              <a:t>,</a:t>
            </a:r>
            <a:br>
              <a:rPr lang="ru-RU" sz="3200" dirty="0" smtClean="0">
                <a:solidFill>
                  <a:schemeClr val="tx2"/>
                </a:solidFill>
              </a:rPr>
            </a:br>
            <a:r>
              <a:rPr lang="ru-RU" sz="3200" dirty="0" smtClean="0">
                <a:solidFill>
                  <a:schemeClr val="tx2"/>
                </a:solidFill>
              </a:rPr>
              <a:t>канд</a:t>
            </a:r>
            <a:r>
              <a:rPr lang="ru-RU" sz="3200" dirty="0">
                <a:solidFill>
                  <a:schemeClr val="tx2"/>
                </a:solidFill>
              </a:rPr>
              <a:t>. филолог. наук, методист МБОУ ДПО «НМЦ».</a:t>
            </a:r>
          </a:p>
        </p:txBody>
      </p:sp>
    </p:spTree>
    <p:extLst>
      <p:ext uri="{BB962C8B-B14F-4D97-AF65-F5344CB8AC3E}">
        <p14:creationId xmlns:p14="http://schemas.microsoft.com/office/powerpoint/2010/main" val="2874652913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«Современные технологии обучения школьников на уроках русского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языка</a:t>
            </a:r>
            <a:br>
              <a:rPr lang="ru-RU" sz="3600" b="1" dirty="0" smtClean="0">
                <a:ln/>
                <a:solidFill>
                  <a:schemeClr val="accent4"/>
                </a:solidFill>
              </a:rPr>
            </a:br>
            <a:r>
              <a:rPr lang="ru-RU" sz="3600" b="1" dirty="0" smtClean="0">
                <a:ln/>
                <a:solidFill>
                  <a:schemeClr val="accent4"/>
                </a:solidFill>
              </a:rPr>
              <a:t>и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литературы как основа достижения качества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образовательных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результатов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3095024"/>
            <a:ext cx="1009518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учителя русского языка.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каб</a:t>
            </a:r>
            <a:r>
              <a:rPr lang="ru-RU" sz="3200" dirty="0">
                <a:solidFill>
                  <a:schemeClr val="tx2"/>
                </a:solidFill>
              </a:rPr>
              <a:t>. 205 (2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Харина Светлана Леонидовна, методист МБОУ ДПО «НМЦ».</a:t>
            </a:r>
          </a:p>
        </p:txBody>
      </p:sp>
    </p:spTree>
    <p:extLst>
      <p:ext uri="{BB962C8B-B14F-4D97-AF65-F5344CB8AC3E}">
        <p14:creationId xmlns:p14="http://schemas.microsoft.com/office/powerpoint/2010/main" val="590940906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«Психолого-педагогическое сопровождение детей с особыми образовательными потребностями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2515636"/>
            <a:ext cx="100951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педагоги-психологи, учителя-логопеды, учителя-дефектологи, воспитатели.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кабинет 206 (2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Амосова Вероника </a:t>
            </a:r>
            <a:r>
              <a:rPr lang="ru-RU" sz="3200" dirty="0" smtClean="0">
                <a:solidFill>
                  <a:schemeClr val="tx2"/>
                </a:solidFill>
              </a:rPr>
              <a:t>Геннадьевна,</a:t>
            </a:r>
            <a:br>
              <a:rPr lang="ru-RU" sz="3200" dirty="0" smtClean="0">
                <a:solidFill>
                  <a:schemeClr val="tx2"/>
                </a:solidFill>
              </a:rPr>
            </a:br>
            <a:r>
              <a:rPr lang="ru-RU" sz="3200" dirty="0" smtClean="0">
                <a:solidFill>
                  <a:schemeClr val="tx2"/>
                </a:solidFill>
              </a:rPr>
              <a:t>педагог-психолог </a:t>
            </a:r>
            <a:r>
              <a:rPr lang="ru-RU" sz="3200" dirty="0">
                <a:solidFill>
                  <a:schemeClr val="tx2"/>
                </a:solidFill>
              </a:rPr>
              <a:t>МБОУ ДПО «НМЦ».</a:t>
            </a:r>
          </a:p>
        </p:txBody>
      </p:sp>
    </p:spTree>
    <p:extLst>
      <p:ext uri="{BB962C8B-B14F-4D97-AF65-F5344CB8AC3E}">
        <p14:creationId xmlns:p14="http://schemas.microsoft.com/office/powerpoint/2010/main" val="4228735875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Круглый стол «Формы работы школьного библиотекаря с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современной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художественной литературой для детей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3121031"/>
            <a:ext cx="1009518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сотрудники библиотек ОО.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каб</a:t>
            </a:r>
            <a:r>
              <a:rPr lang="ru-RU" sz="3200" dirty="0">
                <a:solidFill>
                  <a:schemeClr val="tx2"/>
                </a:solidFill>
              </a:rPr>
              <a:t>. № 202 (2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Ведущий: Самойлова Алла Викторовна, заведующая отделом МБОУ ДПО «НМЦ».</a:t>
            </a:r>
          </a:p>
        </p:txBody>
      </p:sp>
    </p:spTree>
    <p:extLst>
      <p:ext uri="{BB962C8B-B14F-4D97-AF65-F5344CB8AC3E}">
        <p14:creationId xmlns:p14="http://schemas.microsoft.com/office/powerpoint/2010/main" val="3178333957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</a:t>
            </a:r>
            <a:r>
              <a:rPr lang="ru-RU" sz="3600" b="1" dirty="0" err="1">
                <a:ln/>
                <a:solidFill>
                  <a:schemeClr val="accent4"/>
                </a:solidFill>
              </a:rPr>
              <a:t>Гражданско</a:t>
            </a:r>
            <a:r>
              <a:rPr lang="ru-RU" sz="3600" b="1" dirty="0">
                <a:ln/>
                <a:solidFill>
                  <a:schemeClr val="accent4"/>
                </a:solidFill>
              </a:rPr>
              <a:t>–патриотическое воспитание в современной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образовательной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организации: проблемы, опыт, перспективы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развития»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3010793"/>
            <a:ext cx="100951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заместители директоров по воспитательной работе, </a:t>
            </a:r>
            <a:r>
              <a:rPr lang="ru-RU" sz="3200" dirty="0" smtClean="0">
                <a:solidFill>
                  <a:schemeClr val="tx2"/>
                </a:solidFill>
              </a:rPr>
              <a:t>педагоги </a:t>
            </a:r>
            <a:r>
              <a:rPr lang="ru-RU" sz="3200" dirty="0">
                <a:solidFill>
                  <a:schemeClr val="tx2"/>
                </a:solidFill>
              </a:rPr>
              <a:t>дополнительного образования.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каб</a:t>
            </a:r>
            <a:r>
              <a:rPr lang="ru-RU" sz="3200" dirty="0">
                <a:solidFill>
                  <a:schemeClr val="tx2"/>
                </a:solidFill>
              </a:rPr>
              <a:t>. № 303 (3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Алешина Софья Леонидовна, методист МБОУ ДПО «НМЦ».</a:t>
            </a:r>
          </a:p>
        </p:txBody>
      </p:sp>
    </p:spTree>
    <p:extLst>
      <p:ext uri="{BB962C8B-B14F-4D97-AF65-F5344CB8AC3E}">
        <p14:creationId xmlns:p14="http://schemas.microsoft.com/office/powerpoint/2010/main" val="1968874177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«Достижение образовательных результатов обучения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младших школьников</a:t>
            </a:r>
            <a:br>
              <a:rPr lang="ru-RU" sz="3600" b="1" dirty="0" smtClean="0">
                <a:ln/>
                <a:solidFill>
                  <a:schemeClr val="accent4"/>
                </a:solidFill>
              </a:rPr>
            </a:br>
            <a:r>
              <a:rPr lang="ru-RU" sz="3600" b="1" dirty="0" smtClean="0">
                <a:ln/>
                <a:solidFill>
                  <a:schemeClr val="accent4"/>
                </a:solidFill>
              </a:rPr>
              <a:t>за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счет применения современных педагогических технологий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3081356"/>
            <a:ext cx="1009518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учителя начальных классов.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каб</a:t>
            </a:r>
            <a:r>
              <a:rPr lang="ru-RU" sz="3200" dirty="0">
                <a:solidFill>
                  <a:schemeClr val="tx2"/>
                </a:solidFill>
              </a:rPr>
              <a:t>. № 304 (3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</a:t>
            </a:r>
            <a:r>
              <a:rPr lang="ru-RU" sz="3200" dirty="0" err="1">
                <a:solidFill>
                  <a:schemeClr val="tx2"/>
                </a:solidFill>
              </a:rPr>
              <a:t>Артюшенко</a:t>
            </a:r>
            <a:r>
              <a:rPr lang="ru-RU" sz="3200" dirty="0">
                <a:solidFill>
                  <a:schemeClr val="tx2"/>
                </a:solidFill>
              </a:rPr>
              <a:t> Маргарита Петровна, методист МБОУ ДПО «НМЦ».</a:t>
            </a:r>
          </a:p>
        </p:txBody>
      </p:sp>
    </p:spTree>
    <p:extLst>
      <p:ext uri="{BB962C8B-B14F-4D97-AF65-F5344CB8AC3E}">
        <p14:creationId xmlns:p14="http://schemas.microsoft.com/office/powerpoint/2010/main" val="1275981591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«Организация внеурочной деятельности в образовательных организациях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2584006"/>
            <a:ext cx="1009518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учителя музыки.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каб</a:t>
            </a:r>
            <a:r>
              <a:rPr lang="ru-RU" sz="3200" dirty="0">
                <a:solidFill>
                  <a:schemeClr val="tx2"/>
                </a:solidFill>
              </a:rPr>
              <a:t>. № 305 (3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</a:t>
            </a:r>
            <a:r>
              <a:rPr lang="ru-RU" sz="3200" dirty="0" err="1">
                <a:solidFill>
                  <a:schemeClr val="tx2"/>
                </a:solidFill>
              </a:rPr>
              <a:t>Пигельдина</a:t>
            </a:r>
            <a:r>
              <a:rPr lang="ru-RU" sz="3200" dirty="0">
                <a:solidFill>
                  <a:schemeClr val="tx2"/>
                </a:solidFill>
              </a:rPr>
              <a:t> Ольга </a:t>
            </a:r>
            <a:r>
              <a:rPr lang="ru-RU" sz="3200" dirty="0" smtClean="0">
                <a:solidFill>
                  <a:schemeClr val="tx2"/>
                </a:solidFill>
              </a:rPr>
              <a:t>Юрьевна,</a:t>
            </a:r>
            <a:br>
              <a:rPr lang="ru-RU" sz="3200" dirty="0" smtClean="0">
                <a:solidFill>
                  <a:schemeClr val="tx2"/>
                </a:solidFill>
              </a:rPr>
            </a:br>
            <a:r>
              <a:rPr lang="ru-RU" sz="3200" dirty="0" smtClean="0">
                <a:solidFill>
                  <a:schemeClr val="tx2"/>
                </a:solidFill>
              </a:rPr>
              <a:t>методист </a:t>
            </a:r>
            <a:r>
              <a:rPr lang="ru-RU" sz="3200" dirty="0">
                <a:solidFill>
                  <a:schemeClr val="tx2"/>
                </a:solidFill>
              </a:rPr>
              <a:t>МБОУ ДПО «НМЦ».</a:t>
            </a:r>
          </a:p>
        </p:txBody>
      </p:sp>
    </p:spTree>
    <p:extLst>
      <p:ext uri="{BB962C8B-B14F-4D97-AF65-F5344CB8AC3E}">
        <p14:creationId xmlns:p14="http://schemas.microsoft.com/office/powerpoint/2010/main" val="2276632241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«Качество профессиональной деятельности учителя истории и обществознания – главное условие обеспечения качества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муниципальной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образовательной организации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3429000"/>
            <a:ext cx="1009518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учителя истории и обществознания.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каб</a:t>
            </a:r>
            <a:r>
              <a:rPr lang="ru-RU" sz="3200" dirty="0">
                <a:solidFill>
                  <a:schemeClr val="tx2"/>
                </a:solidFill>
              </a:rPr>
              <a:t>. № 308 (3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Позднякова Татьяна Владимировна, учитель истории МАНОУ «Лицей №4».</a:t>
            </a:r>
          </a:p>
        </p:txBody>
      </p:sp>
    </p:spTree>
    <p:extLst>
      <p:ext uri="{BB962C8B-B14F-4D97-AF65-F5344CB8AC3E}">
        <p14:creationId xmlns:p14="http://schemas.microsoft.com/office/powerpoint/2010/main" val="1655397435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«Качество профессиональной деятельности учителя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географии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и биологии – главное условие обеспечения качества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муниципальной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образовательной организации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3082927"/>
            <a:ext cx="1009518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учителя географии и биологии.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каб</a:t>
            </a:r>
            <a:r>
              <a:rPr lang="ru-RU" sz="3200" dirty="0">
                <a:solidFill>
                  <a:schemeClr val="tx2"/>
                </a:solidFill>
              </a:rPr>
              <a:t>. № 306 (3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Мананникова Людмила Гавриловна, методист МБОУ ДПО «НМЦ».</a:t>
            </a:r>
          </a:p>
        </p:txBody>
      </p:sp>
    </p:spTree>
    <p:extLst>
      <p:ext uri="{BB962C8B-B14F-4D97-AF65-F5344CB8AC3E}">
        <p14:creationId xmlns:p14="http://schemas.microsoft.com/office/powerpoint/2010/main" val="3659446024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96814" y="555052"/>
            <a:ext cx="10095186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dirty="0">
                <a:ln/>
                <a:solidFill>
                  <a:schemeClr val="accent4"/>
                </a:solidFill>
              </a:rPr>
              <a:t>Секция «Качество профессиональной деятельности учителя химии – главное условие обеспечения качества муниципальной 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образовательной </a:t>
            </a:r>
            <a:r>
              <a:rPr lang="ru-RU" sz="3600" b="1" dirty="0">
                <a:ln/>
                <a:solidFill>
                  <a:schemeClr val="accent4"/>
                </a:solidFill>
              </a:rPr>
              <a:t>организации</a:t>
            </a:r>
            <a:r>
              <a:rPr lang="ru-RU" sz="3600" b="1" dirty="0" smtClean="0">
                <a:ln/>
                <a:solidFill>
                  <a:schemeClr val="accent4"/>
                </a:solidFill>
              </a:rPr>
              <a:t>»</a:t>
            </a:r>
            <a:endParaRPr lang="ru-RU" sz="36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6814" y="3082927"/>
            <a:ext cx="1009518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Категория: учителя химии.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Место проведения: </a:t>
            </a:r>
            <a:r>
              <a:rPr lang="ru-RU" sz="3200" dirty="0" err="1">
                <a:solidFill>
                  <a:schemeClr val="tx2"/>
                </a:solidFill>
              </a:rPr>
              <a:t>каб</a:t>
            </a:r>
            <a:r>
              <a:rPr lang="ru-RU" sz="3200" dirty="0">
                <a:solidFill>
                  <a:schemeClr val="tx2"/>
                </a:solidFill>
              </a:rPr>
              <a:t>. № 209 (2 этаж).</a:t>
            </a:r>
          </a:p>
          <a:p>
            <a:pPr>
              <a:spcAft>
                <a:spcPts val="1200"/>
              </a:spcAft>
            </a:pPr>
            <a:r>
              <a:rPr lang="ru-RU" sz="3200" dirty="0">
                <a:solidFill>
                  <a:schemeClr val="tx2"/>
                </a:solidFill>
              </a:rPr>
              <a:t>Руководитель: </a:t>
            </a:r>
            <a:r>
              <a:rPr lang="ru-RU" sz="3200" dirty="0" err="1">
                <a:solidFill>
                  <a:schemeClr val="tx2"/>
                </a:solidFill>
              </a:rPr>
              <a:t>Крумина</a:t>
            </a:r>
            <a:r>
              <a:rPr lang="ru-RU" sz="3200" dirty="0">
                <a:solidFill>
                  <a:schemeClr val="tx2"/>
                </a:solidFill>
              </a:rPr>
              <a:t> Вера Владимировна, учитель химии МБОУ СОШ №8.</a:t>
            </a:r>
          </a:p>
        </p:txBody>
      </p:sp>
    </p:spTree>
    <p:extLst>
      <p:ext uri="{BB962C8B-B14F-4D97-AF65-F5344CB8AC3E}">
        <p14:creationId xmlns:p14="http://schemas.microsoft.com/office/powerpoint/2010/main" val="120842495"/>
      </p:ext>
    </p:extLst>
  </p:cSld>
  <p:clrMapOvr>
    <a:masterClrMapping/>
  </p:clrMapOvr>
  <p:transition spd="slow" advClick="0" advTm="8000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437</TotalTime>
  <Words>649</Words>
  <Application>Microsoft Office PowerPoint</Application>
  <PresentationFormat>Произвольный</PresentationFormat>
  <Paragraphs>90</Paragraphs>
  <Slides>17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МБОУ ДПО "НМЦ"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Фотоальбом</dc:title>
  <dc:creator>Самойлова</dc:creator>
  <cp:lastModifiedBy>Библиотекарь</cp:lastModifiedBy>
  <cp:revision>42</cp:revision>
  <dcterms:created xsi:type="dcterms:W3CDTF">2015-08-24T06:38:26Z</dcterms:created>
  <dcterms:modified xsi:type="dcterms:W3CDTF">2018-08-28T02:44:51Z</dcterms:modified>
</cp:coreProperties>
</file>